
<file path=[Content_Types].xml><?xml version="1.0" encoding="utf-8"?>
<Types xmlns="http://schemas.openxmlformats.org/package/2006/content-types">
  <Default Extension="avi" ContentType="video/x-msvideo"/>
  <Default Extension="emf" ContentType="image/x-emf"/>
  <Default Extension="jpeg" ContentType="image/jpeg"/>
  <Default Extension="jpg" ContentType="image/jpg"/>
  <Default Extension="png" ContentType="image/png"/>
  <Default Extension="rels" ContentType="application/vnd.openxmlformats-package.relationships+xml"/>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media/image30.jpg" ContentType="image/jpeg"/>
  <Override PartName="/ppt/media/image31.jp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26" r:id="rId2"/>
    <p:sldId id="264" r:id="rId3"/>
    <p:sldId id="272" r:id="rId4"/>
    <p:sldId id="304" r:id="rId5"/>
    <p:sldId id="305" r:id="rId6"/>
    <p:sldId id="262" r:id="rId7"/>
    <p:sldId id="335" r:id="rId8"/>
    <p:sldId id="328" r:id="rId9"/>
    <p:sldId id="327" r:id="rId10"/>
    <p:sldId id="306" r:id="rId11"/>
    <p:sldId id="307" r:id="rId12"/>
    <p:sldId id="308" r:id="rId13"/>
    <p:sldId id="309" r:id="rId14"/>
    <p:sldId id="310" r:id="rId15"/>
    <p:sldId id="311" r:id="rId16"/>
    <p:sldId id="312" r:id="rId17"/>
    <p:sldId id="313" r:id="rId18"/>
    <p:sldId id="329" r:id="rId19"/>
    <p:sldId id="330" r:id="rId20"/>
    <p:sldId id="336" r:id="rId21"/>
    <p:sldId id="317" r:id="rId22"/>
    <p:sldId id="318" r:id="rId23"/>
    <p:sldId id="319" r:id="rId24"/>
    <p:sldId id="320" r:id="rId25"/>
    <p:sldId id="321" r:id="rId26"/>
    <p:sldId id="322" r:id="rId27"/>
    <p:sldId id="323" r:id="rId28"/>
    <p:sldId id="324" r:id="rId29"/>
    <p:sldId id="332" r:id="rId30"/>
    <p:sldId id="334" r:id="rId31"/>
    <p:sldId id="278" r:id="rId32"/>
  </p:sldIdLst>
  <p:sldSz cx="12192000" cy="6858000"/>
  <p:notesSz cx="7104063" cy="10234613"/>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a Gelpi" initials="MG" lastIdx="1" clrIdx="0">
    <p:extLst>
      <p:ext uri="{19B8F6BF-5375-455C-9EA6-DF929625EA0E}">
        <p15:presenceInfo xmlns:p15="http://schemas.microsoft.com/office/powerpoint/2012/main" userId="386a2550884a3f7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111" d="100"/>
          <a:sy n="111" d="100"/>
        </p:scale>
        <p:origin x="76" y="584"/>
      </p:cViewPr>
      <p:guideLst>
        <p:guide orient="horz" pos="2160"/>
        <p:guide pos="3840"/>
      </p:guideLst>
    </p:cSldViewPr>
  </p:slideViewPr>
  <p:notesTextViewPr>
    <p:cViewPr>
      <p:scale>
        <a:sx n="1" d="1"/>
        <a:sy n="1" d="1"/>
      </p:scale>
      <p:origin x="0" y="0"/>
    </p:cViewPr>
  </p:notesTextViewPr>
  <p:sorterViewPr>
    <p:cViewPr>
      <p:scale>
        <a:sx n="100" d="100"/>
        <a:sy n="100" d="100"/>
      </p:scale>
      <p:origin x="0" y="1095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file:///C:\Users\maria\Documents\Clientes%20Internacionales\Camanchaca\FPP\QC%20&amp;%20PROCESS\Ventas%20FPP.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Hoja1!$I$4</c:f>
              <c:strCache>
                <c:ptCount val="1"/>
                <c:pt idx="0">
                  <c:v>loads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Hoja1!$H$5:$H$8</c:f>
              <c:numCache>
                <c:formatCode>General</c:formatCode>
                <c:ptCount val="4"/>
                <c:pt idx="0">
                  <c:v>2018</c:v>
                </c:pt>
                <c:pt idx="1">
                  <c:v>2019</c:v>
                </c:pt>
                <c:pt idx="2">
                  <c:v>2020</c:v>
                </c:pt>
                <c:pt idx="3">
                  <c:v>2021</c:v>
                </c:pt>
              </c:numCache>
            </c:numRef>
          </c:cat>
          <c:val>
            <c:numRef>
              <c:f>Hoja1!$I$5:$I$8</c:f>
              <c:numCache>
                <c:formatCode>General</c:formatCode>
                <c:ptCount val="4"/>
                <c:pt idx="0">
                  <c:v>1</c:v>
                </c:pt>
                <c:pt idx="1">
                  <c:v>21</c:v>
                </c:pt>
                <c:pt idx="2">
                  <c:v>74</c:v>
                </c:pt>
                <c:pt idx="3">
                  <c:v>120</c:v>
                </c:pt>
              </c:numCache>
            </c:numRef>
          </c:val>
          <c:extLst>
            <c:ext xmlns:c16="http://schemas.microsoft.com/office/drawing/2014/chart" uri="{C3380CC4-5D6E-409C-BE32-E72D297353CC}">
              <c16:uniqueId val="{00000000-3164-4B28-AA00-9C84CB3520B9}"/>
            </c:ext>
          </c:extLst>
        </c:ser>
        <c:dLbls>
          <c:dLblPos val="outEnd"/>
          <c:showLegendKey val="0"/>
          <c:showVal val="1"/>
          <c:showCatName val="0"/>
          <c:showSerName val="0"/>
          <c:showPercent val="0"/>
          <c:showBubbleSize val="0"/>
        </c:dLbls>
        <c:gapWidth val="100"/>
        <c:overlap val="-24"/>
        <c:axId val="1561709856"/>
        <c:axId val="1799459024"/>
      </c:barChart>
      <c:catAx>
        <c:axId val="156170985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799459024"/>
        <c:crosses val="autoZero"/>
        <c:auto val="1"/>
        <c:lblAlgn val="ctr"/>
        <c:lblOffset val="100"/>
        <c:noMultiLvlLbl val="0"/>
      </c:catAx>
      <c:valAx>
        <c:axId val="17994590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561709856"/>
        <c:crosses val="autoZero"/>
        <c:crossBetween val="between"/>
      </c:valAx>
      <c:spPr>
        <a:noFill/>
        <a:ln>
          <a:noFill/>
        </a:ln>
        <a:effectLst/>
      </c:spPr>
    </c:plotArea>
    <c:legend>
      <c:legendPos val="r"/>
      <c:layout>
        <c:manualLayout>
          <c:xMode val="edge"/>
          <c:yMode val="edge"/>
          <c:x val="0.911814683472988"/>
          <c:y val="0.46592320958745753"/>
          <c:w val="8.8185316527012073E-2"/>
          <c:h val="8.620739654879278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legend>
    <c:plotVisOnly val="1"/>
    <c:dispBlanksAs val="gap"/>
    <c:showDLblsOverMax val="0"/>
  </c:chart>
  <c:spPr>
    <a:noFill/>
    <a:ln>
      <a:noFill/>
    </a:ln>
    <a:effectLst/>
  </c:spPr>
  <c:txPr>
    <a:bodyPr/>
    <a:lstStyle/>
    <a:p>
      <a:pPr>
        <a:defRPr/>
      </a:pPr>
      <a:endParaRPr lang="es-E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drawings/drawing1.xml><?xml version="1.0" encoding="utf-8"?>
<c:userShapes xmlns:c="http://schemas.openxmlformats.org/drawingml/2006/chart">
  <cdr:relSizeAnchor xmlns:cdr="http://schemas.openxmlformats.org/drawingml/2006/chartDrawing">
    <cdr:from>
      <cdr:x>0.81316</cdr:x>
      <cdr:y>0.09189</cdr:y>
    </cdr:from>
    <cdr:to>
      <cdr:x>0.85197</cdr:x>
      <cdr:y>0.1472</cdr:y>
    </cdr:to>
    <cdr:sp macro="" textlink="">
      <cdr:nvSpPr>
        <cdr:cNvPr id="2" name="Estrella: 5 puntas 1">
          <a:extLst xmlns:a="http://schemas.openxmlformats.org/drawingml/2006/main">
            <a:ext uri="{FF2B5EF4-FFF2-40B4-BE49-F238E27FC236}">
              <a16:creationId xmlns:a16="http://schemas.microsoft.com/office/drawing/2014/main" id="{E21DD6AB-AF02-40BA-8331-0977E04380B4}"/>
            </a:ext>
          </a:extLst>
        </cdr:cNvPr>
        <cdr:cNvSpPr/>
      </cdr:nvSpPr>
      <cdr:spPr>
        <a:xfrm xmlns:a="http://schemas.openxmlformats.org/drawingml/2006/main">
          <a:off x="5948452" y="353239"/>
          <a:ext cx="283870" cy="212634"/>
        </a:xfrm>
        <a:prstGeom xmlns:a="http://schemas.openxmlformats.org/drawingml/2006/main" prst="star5">
          <a:avLst/>
        </a:prstGeom>
      </cdr:spPr>
      <cdr:style>
        <a:lnRef xmlns:a="http://schemas.openxmlformats.org/drawingml/2006/main" idx="2">
          <a:schemeClr val="accent2">
            <a:shade val="50000"/>
          </a:schemeClr>
        </a:lnRef>
        <a:fillRef xmlns:a="http://schemas.openxmlformats.org/drawingml/2006/main" idx="1">
          <a:schemeClr val="accent2"/>
        </a:fillRef>
        <a:effectRef xmlns:a="http://schemas.openxmlformats.org/drawingml/2006/main" idx="0">
          <a:schemeClr val="accent2"/>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s-ES"/>
        </a:p>
      </cdr:txBody>
    </cdr:sp>
  </cdr:relSizeAnchor>
  <cdr:relSizeAnchor xmlns:cdr="http://schemas.openxmlformats.org/drawingml/2006/chartDrawing">
    <cdr:from>
      <cdr:x>0.85218</cdr:x>
      <cdr:y>0.92393</cdr:y>
    </cdr:from>
    <cdr:to>
      <cdr:x>0.89099</cdr:x>
      <cdr:y>0.97925</cdr:y>
    </cdr:to>
    <cdr:sp macro="" textlink="">
      <cdr:nvSpPr>
        <cdr:cNvPr id="3" name="Estrella: 5 puntas 2">
          <a:extLst xmlns:a="http://schemas.openxmlformats.org/drawingml/2006/main">
            <a:ext uri="{FF2B5EF4-FFF2-40B4-BE49-F238E27FC236}">
              <a16:creationId xmlns:a16="http://schemas.microsoft.com/office/drawing/2014/main" id="{65BAE7AC-FA7F-4EC6-B168-A5FE4CE4B352}"/>
            </a:ext>
          </a:extLst>
        </cdr:cNvPr>
        <cdr:cNvSpPr/>
      </cdr:nvSpPr>
      <cdr:spPr>
        <a:xfrm xmlns:a="http://schemas.openxmlformats.org/drawingml/2006/main">
          <a:off x="6233900" y="3551743"/>
          <a:ext cx="283870" cy="212634"/>
        </a:xfrm>
        <a:prstGeom xmlns:a="http://schemas.openxmlformats.org/drawingml/2006/main" prst="star5">
          <a:avLst/>
        </a:prstGeom>
      </cdr:spPr>
      <cdr:style>
        <a:lnRef xmlns:a="http://schemas.openxmlformats.org/drawingml/2006/main" idx="2">
          <a:schemeClr val="accent2">
            <a:shade val="50000"/>
          </a:schemeClr>
        </a:lnRef>
        <a:fillRef xmlns:a="http://schemas.openxmlformats.org/drawingml/2006/main" idx="1">
          <a:schemeClr val="accent2"/>
        </a:fillRef>
        <a:effectRef xmlns:a="http://schemas.openxmlformats.org/drawingml/2006/main" idx="0">
          <a:schemeClr val="accent2"/>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s-ES"/>
        </a:p>
      </cdr:txBody>
    </cdr:sp>
  </cdr:relSizeAnchor>
  <cdr:relSizeAnchor xmlns:cdr="http://schemas.openxmlformats.org/drawingml/2006/chartDrawing">
    <cdr:from>
      <cdr:x>0.86772</cdr:x>
      <cdr:y>0.91985</cdr:y>
    </cdr:from>
    <cdr:to>
      <cdr:x>1</cdr:x>
      <cdr:y>1</cdr:y>
    </cdr:to>
    <cdr:sp macro="" textlink="">
      <cdr:nvSpPr>
        <cdr:cNvPr id="4" name="CuadroTexto 3">
          <a:extLst xmlns:a="http://schemas.openxmlformats.org/drawingml/2006/main">
            <a:ext uri="{FF2B5EF4-FFF2-40B4-BE49-F238E27FC236}">
              <a16:creationId xmlns:a16="http://schemas.microsoft.com/office/drawing/2014/main" id="{D2035E52-68E3-4F75-A4CB-B71C0447B4E6}"/>
            </a:ext>
          </a:extLst>
        </cdr:cNvPr>
        <cdr:cNvSpPr txBox="1"/>
      </cdr:nvSpPr>
      <cdr:spPr>
        <a:xfrm xmlns:a="http://schemas.openxmlformats.org/drawingml/2006/main">
          <a:off x="6347520" y="3536039"/>
          <a:ext cx="967680" cy="30811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s-ES" sz="900" dirty="0"/>
            <a:t>estimation</a:t>
          </a:r>
          <a:r>
            <a:rPr lang="es-ES" dirty="0"/>
            <a:t> </a:t>
          </a:r>
          <a:endParaRPr lang="es-ES" sz="1100" dirty="0"/>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C53C15D-4326-43ED-9421-BBC33143340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0F518C45-A257-47A1-A421-0305BCDB52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B04A842F-3630-4449-B962-E02F7D12077F}"/>
              </a:ext>
            </a:extLst>
          </p:cNvPr>
          <p:cNvSpPr>
            <a:spLocks noGrp="1"/>
          </p:cNvSpPr>
          <p:nvPr>
            <p:ph type="dt" sz="half" idx="10"/>
          </p:nvPr>
        </p:nvSpPr>
        <p:spPr/>
        <p:txBody>
          <a:bodyPr/>
          <a:lstStyle/>
          <a:p>
            <a:fld id="{E1C7B1E1-18DD-422E-A786-9B44B8D3D692}" type="datetimeFigureOut">
              <a:rPr lang="es-ES" smtClean="0"/>
              <a:t>04/10/2021</a:t>
            </a:fld>
            <a:endParaRPr lang="es-ES"/>
          </a:p>
        </p:txBody>
      </p:sp>
      <p:sp>
        <p:nvSpPr>
          <p:cNvPr id="5" name="Marcador de pie de página 4">
            <a:extLst>
              <a:ext uri="{FF2B5EF4-FFF2-40B4-BE49-F238E27FC236}">
                <a16:creationId xmlns:a16="http://schemas.microsoft.com/office/drawing/2014/main" id="{A90E465A-9EFD-431E-AD40-8DCCED633F5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FDDEA6D-351C-4432-80DD-16C94863FE43}"/>
              </a:ext>
            </a:extLst>
          </p:cNvPr>
          <p:cNvSpPr>
            <a:spLocks noGrp="1"/>
          </p:cNvSpPr>
          <p:nvPr>
            <p:ph type="sldNum" sz="quarter" idx="12"/>
          </p:nvPr>
        </p:nvSpPr>
        <p:spPr/>
        <p:txBody>
          <a:bodyPr/>
          <a:lstStyle/>
          <a:p>
            <a:fld id="{577836E9-F5D4-4377-840A-E9A16B303734}" type="slidenum">
              <a:rPr lang="es-ES" smtClean="0"/>
              <a:t>‹Nº›</a:t>
            </a:fld>
            <a:endParaRPr lang="es-ES"/>
          </a:p>
        </p:txBody>
      </p:sp>
    </p:spTree>
    <p:extLst>
      <p:ext uri="{BB962C8B-B14F-4D97-AF65-F5344CB8AC3E}">
        <p14:creationId xmlns:p14="http://schemas.microsoft.com/office/powerpoint/2010/main" val="336554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544AC0-C8C6-4D46-83ED-B8270FC515F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95668BE-962A-42AF-BCA3-ED65C2B66EC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2B5EEB7-3849-4366-9A07-1963610016D0}"/>
              </a:ext>
            </a:extLst>
          </p:cNvPr>
          <p:cNvSpPr>
            <a:spLocks noGrp="1"/>
          </p:cNvSpPr>
          <p:nvPr>
            <p:ph type="dt" sz="half" idx="10"/>
          </p:nvPr>
        </p:nvSpPr>
        <p:spPr/>
        <p:txBody>
          <a:bodyPr/>
          <a:lstStyle/>
          <a:p>
            <a:fld id="{E1C7B1E1-18DD-422E-A786-9B44B8D3D692}" type="datetimeFigureOut">
              <a:rPr lang="es-ES" smtClean="0"/>
              <a:t>04/10/2021</a:t>
            </a:fld>
            <a:endParaRPr lang="es-ES"/>
          </a:p>
        </p:txBody>
      </p:sp>
      <p:sp>
        <p:nvSpPr>
          <p:cNvPr id="5" name="Marcador de pie de página 4">
            <a:extLst>
              <a:ext uri="{FF2B5EF4-FFF2-40B4-BE49-F238E27FC236}">
                <a16:creationId xmlns:a16="http://schemas.microsoft.com/office/drawing/2014/main" id="{C76FAB62-6FE2-451F-A29F-B803DDFC99B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7D57634-7421-49D5-B573-5E5CF432D44D}"/>
              </a:ext>
            </a:extLst>
          </p:cNvPr>
          <p:cNvSpPr>
            <a:spLocks noGrp="1"/>
          </p:cNvSpPr>
          <p:nvPr>
            <p:ph type="sldNum" sz="quarter" idx="12"/>
          </p:nvPr>
        </p:nvSpPr>
        <p:spPr/>
        <p:txBody>
          <a:bodyPr/>
          <a:lstStyle/>
          <a:p>
            <a:fld id="{577836E9-F5D4-4377-840A-E9A16B303734}" type="slidenum">
              <a:rPr lang="es-ES" smtClean="0"/>
              <a:t>‹Nº›</a:t>
            </a:fld>
            <a:endParaRPr lang="es-ES"/>
          </a:p>
        </p:txBody>
      </p:sp>
    </p:spTree>
    <p:extLst>
      <p:ext uri="{BB962C8B-B14F-4D97-AF65-F5344CB8AC3E}">
        <p14:creationId xmlns:p14="http://schemas.microsoft.com/office/powerpoint/2010/main" val="637322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89C2CBCB-34E1-4E81-9226-D99ADA2CB3C4}"/>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ABD7FE14-9969-4A94-93A1-529B8660E805}"/>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99DC524-43E9-42F3-94A8-BB0621332EA3}"/>
              </a:ext>
            </a:extLst>
          </p:cNvPr>
          <p:cNvSpPr>
            <a:spLocks noGrp="1"/>
          </p:cNvSpPr>
          <p:nvPr>
            <p:ph type="dt" sz="half" idx="10"/>
          </p:nvPr>
        </p:nvSpPr>
        <p:spPr/>
        <p:txBody>
          <a:bodyPr/>
          <a:lstStyle/>
          <a:p>
            <a:fld id="{E1C7B1E1-18DD-422E-A786-9B44B8D3D692}" type="datetimeFigureOut">
              <a:rPr lang="es-ES" smtClean="0"/>
              <a:t>04/10/2021</a:t>
            </a:fld>
            <a:endParaRPr lang="es-ES"/>
          </a:p>
        </p:txBody>
      </p:sp>
      <p:sp>
        <p:nvSpPr>
          <p:cNvPr id="5" name="Marcador de pie de página 4">
            <a:extLst>
              <a:ext uri="{FF2B5EF4-FFF2-40B4-BE49-F238E27FC236}">
                <a16:creationId xmlns:a16="http://schemas.microsoft.com/office/drawing/2014/main" id="{0EAE5737-4E78-4A93-A72F-D0A53DE9CD6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D21988E-294A-4CDE-B3A7-FD164E4A9541}"/>
              </a:ext>
            </a:extLst>
          </p:cNvPr>
          <p:cNvSpPr>
            <a:spLocks noGrp="1"/>
          </p:cNvSpPr>
          <p:nvPr>
            <p:ph type="sldNum" sz="quarter" idx="12"/>
          </p:nvPr>
        </p:nvSpPr>
        <p:spPr/>
        <p:txBody>
          <a:bodyPr/>
          <a:lstStyle/>
          <a:p>
            <a:fld id="{577836E9-F5D4-4377-840A-E9A16B303734}" type="slidenum">
              <a:rPr lang="es-ES" smtClean="0"/>
              <a:t>‹Nº›</a:t>
            </a:fld>
            <a:endParaRPr lang="es-ES"/>
          </a:p>
        </p:txBody>
      </p:sp>
    </p:spTree>
    <p:extLst>
      <p:ext uri="{BB962C8B-B14F-4D97-AF65-F5344CB8AC3E}">
        <p14:creationId xmlns:p14="http://schemas.microsoft.com/office/powerpoint/2010/main" val="25793984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76A419-A556-40D9-9869-B02D2C76889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F2F686D-A98B-458B-B03E-29686122DBDF}"/>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445CADC-A450-42A5-893D-69C937393307}"/>
              </a:ext>
            </a:extLst>
          </p:cNvPr>
          <p:cNvSpPr>
            <a:spLocks noGrp="1"/>
          </p:cNvSpPr>
          <p:nvPr>
            <p:ph type="dt" sz="half" idx="10"/>
          </p:nvPr>
        </p:nvSpPr>
        <p:spPr/>
        <p:txBody>
          <a:bodyPr/>
          <a:lstStyle/>
          <a:p>
            <a:fld id="{E1C7B1E1-18DD-422E-A786-9B44B8D3D692}" type="datetimeFigureOut">
              <a:rPr lang="es-ES" smtClean="0"/>
              <a:t>04/10/2021</a:t>
            </a:fld>
            <a:endParaRPr lang="es-ES"/>
          </a:p>
        </p:txBody>
      </p:sp>
      <p:sp>
        <p:nvSpPr>
          <p:cNvPr id="5" name="Marcador de pie de página 4">
            <a:extLst>
              <a:ext uri="{FF2B5EF4-FFF2-40B4-BE49-F238E27FC236}">
                <a16:creationId xmlns:a16="http://schemas.microsoft.com/office/drawing/2014/main" id="{24539148-D55B-4F37-8999-C52A74CF8B4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A694484-8576-4AB7-B3F9-60E0C7CFE945}"/>
              </a:ext>
            </a:extLst>
          </p:cNvPr>
          <p:cNvSpPr>
            <a:spLocks noGrp="1"/>
          </p:cNvSpPr>
          <p:nvPr>
            <p:ph type="sldNum" sz="quarter" idx="12"/>
          </p:nvPr>
        </p:nvSpPr>
        <p:spPr/>
        <p:txBody>
          <a:bodyPr/>
          <a:lstStyle/>
          <a:p>
            <a:fld id="{577836E9-F5D4-4377-840A-E9A16B303734}" type="slidenum">
              <a:rPr lang="es-ES" smtClean="0"/>
              <a:t>‹Nº›</a:t>
            </a:fld>
            <a:endParaRPr lang="es-ES"/>
          </a:p>
        </p:txBody>
      </p:sp>
    </p:spTree>
    <p:extLst>
      <p:ext uri="{BB962C8B-B14F-4D97-AF65-F5344CB8AC3E}">
        <p14:creationId xmlns:p14="http://schemas.microsoft.com/office/powerpoint/2010/main" val="328012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304E75-C5C6-444F-9929-4353E9683FB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36469348-B78A-41CB-AA02-7A656F8EFA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247A266B-E57D-485B-96C4-6ED7F72D9E0C}"/>
              </a:ext>
            </a:extLst>
          </p:cNvPr>
          <p:cNvSpPr>
            <a:spLocks noGrp="1"/>
          </p:cNvSpPr>
          <p:nvPr>
            <p:ph type="dt" sz="half" idx="10"/>
          </p:nvPr>
        </p:nvSpPr>
        <p:spPr/>
        <p:txBody>
          <a:bodyPr/>
          <a:lstStyle/>
          <a:p>
            <a:fld id="{E1C7B1E1-18DD-422E-A786-9B44B8D3D692}" type="datetimeFigureOut">
              <a:rPr lang="es-ES" smtClean="0"/>
              <a:t>04/10/2021</a:t>
            </a:fld>
            <a:endParaRPr lang="es-ES"/>
          </a:p>
        </p:txBody>
      </p:sp>
      <p:sp>
        <p:nvSpPr>
          <p:cNvPr id="5" name="Marcador de pie de página 4">
            <a:extLst>
              <a:ext uri="{FF2B5EF4-FFF2-40B4-BE49-F238E27FC236}">
                <a16:creationId xmlns:a16="http://schemas.microsoft.com/office/drawing/2014/main" id="{F69ECE53-9644-44DD-A04B-C8ECAD24308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14CC44D-243E-4C89-AE5D-94D3862D6BA3}"/>
              </a:ext>
            </a:extLst>
          </p:cNvPr>
          <p:cNvSpPr>
            <a:spLocks noGrp="1"/>
          </p:cNvSpPr>
          <p:nvPr>
            <p:ph type="sldNum" sz="quarter" idx="12"/>
          </p:nvPr>
        </p:nvSpPr>
        <p:spPr/>
        <p:txBody>
          <a:bodyPr/>
          <a:lstStyle/>
          <a:p>
            <a:fld id="{577836E9-F5D4-4377-840A-E9A16B303734}" type="slidenum">
              <a:rPr lang="es-ES" smtClean="0"/>
              <a:t>‹Nº›</a:t>
            </a:fld>
            <a:endParaRPr lang="es-ES"/>
          </a:p>
        </p:txBody>
      </p:sp>
    </p:spTree>
    <p:extLst>
      <p:ext uri="{BB962C8B-B14F-4D97-AF65-F5344CB8AC3E}">
        <p14:creationId xmlns:p14="http://schemas.microsoft.com/office/powerpoint/2010/main" val="2435758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C06C15-1AD1-45AF-8BC1-6FC0030914BB}"/>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B55F0E0-3A0B-441C-B784-512A2B3C86C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65428BE5-9862-490F-AD08-B1CCFC6E0EAF}"/>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A526066-045E-4030-AEF8-8C15C63BE6DD}"/>
              </a:ext>
            </a:extLst>
          </p:cNvPr>
          <p:cNvSpPr>
            <a:spLocks noGrp="1"/>
          </p:cNvSpPr>
          <p:nvPr>
            <p:ph type="dt" sz="half" idx="10"/>
          </p:nvPr>
        </p:nvSpPr>
        <p:spPr/>
        <p:txBody>
          <a:bodyPr/>
          <a:lstStyle/>
          <a:p>
            <a:fld id="{E1C7B1E1-18DD-422E-A786-9B44B8D3D692}" type="datetimeFigureOut">
              <a:rPr lang="es-ES" smtClean="0"/>
              <a:t>04/10/2021</a:t>
            </a:fld>
            <a:endParaRPr lang="es-ES"/>
          </a:p>
        </p:txBody>
      </p:sp>
      <p:sp>
        <p:nvSpPr>
          <p:cNvPr id="6" name="Marcador de pie de página 5">
            <a:extLst>
              <a:ext uri="{FF2B5EF4-FFF2-40B4-BE49-F238E27FC236}">
                <a16:creationId xmlns:a16="http://schemas.microsoft.com/office/drawing/2014/main" id="{60674472-F85D-49BC-B8E7-6BF3B38D72B4}"/>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2712CEF-7924-4E2C-B93F-89517967324E}"/>
              </a:ext>
            </a:extLst>
          </p:cNvPr>
          <p:cNvSpPr>
            <a:spLocks noGrp="1"/>
          </p:cNvSpPr>
          <p:nvPr>
            <p:ph type="sldNum" sz="quarter" idx="12"/>
          </p:nvPr>
        </p:nvSpPr>
        <p:spPr/>
        <p:txBody>
          <a:bodyPr/>
          <a:lstStyle/>
          <a:p>
            <a:fld id="{577836E9-F5D4-4377-840A-E9A16B303734}" type="slidenum">
              <a:rPr lang="es-ES" smtClean="0"/>
              <a:t>‹Nº›</a:t>
            </a:fld>
            <a:endParaRPr lang="es-ES"/>
          </a:p>
        </p:txBody>
      </p:sp>
    </p:spTree>
    <p:extLst>
      <p:ext uri="{BB962C8B-B14F-4D97-AF65-F5344CB8AC3E}">
        <p14:creationId xmlns:p14="http://schemas.microsoft.com/office/powerpoint/2010/main" val="3832260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C3E5FC-971D-4EB5-8A09-1534D826819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A85C75F-748D-4618-A1C7-86B1DF7954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9A1DAD5D-9FF6-4085-95FC-78709C275A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06BBA0D8-33F0-46AE-BFE6-840D98E42B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DEC8965-6162-4BCC-AB23-1E45C8FE933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82793C4F-3EDC-4808-AFB0-761E50A36107}"/>
              </a:ext>
            </a:extLst>
          </p:cNvPr>
          <p:cNvSpPr>
            <a:spLocks noGrp="1"/>
          </p:cNvSpPr>
          <p:nvPr>
            <p:ph type="dt" sz="half" idx="10"/>
          </p:nvPr>
        </p:nvSpPr>
        <p:spPr/>
        <p:txBody>
          <a:bodyPr/>
          <a:lstStyle/>
          <a:p>
            <a:fld id="{E1C7B1E1-18DD-422E-A786-9B44B8D3D692}" type="datetimeFigureOut">
              <a:rPr lang="es-ES" smtClean="0"/>
              <a:t>04/10/2021</a:t>
            </a:fld>
            <a:endParaRPr lang="es-ES"/>
          </a:p>
        </p:txBody>
      </p:sp>
      <p:sp>
        <p:nvSpPr>
          <p:cNvPr id="8" name="Marcador de pie de página 7">
            <a:extLst>
              <a:ext uri="{FF2B5EF4-FFF2-40B4-BE49-F238E27FC236}">
                <a16:creationId xmlns:a16="http://schemas.microsoft.com/office/drawing/2014/main" id="{D6917600-81E6-4E74-8AA4-91E81AA6863C}"/>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E19C73F1-A6AC-4163-866E-C3118DC589F7}"/>
              </a:ext>
            </a:extLst>
          </p:cNvPr>
          <p:cNvSpPr>
            <a:spLocks noGrp="1"/>
          </p:cNvSpPr>
          <p:nvPr>
            <p:ph type="sldNum" sz="quarter" idx="12"/>
          </p:nvPr>
        </p:nvSpPr>
        <p:spPr/>
        <p:txBody>
          <a:bodyPr/>
          <a:lstStyle/>
          <a:p>
            <a:fld id="{577836E9-F5D4-4377-840A-E9A16B303734}" type="slidenum">
              <a:rPr lang="es-ES" smtClean="0"/>
              <a:t>‹Nº›</a:t>
            </a:fld>
            <a:endParaRPr lang="es-ES"/>
          </a:p>
        </p:txBody>
      </p:sp>
    </p:spTree>
    <p:extLst>
      <p:ext uri="{BB962C8B-B14F-4D97-AF65-F5344CB8AC3E}">
        <p14:creationId xmlns:p14="http://schemas.microsoft.com/office/powerpoint/2010/main" val="2817413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B6C256-FEB8-4B08-BB45-252F3C226501}"/>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5A27DA36-461F-408D-855E-A751DE4994FC}"/>
              </a:ext>
            </a:extLst>
          </p:cNvPr>
          <p:cNvSpPr>
            <a:spLocks noGrp="1"/>
          </p:cNvSpPr>
          <p:nvPr>
            <p:ph type="dt" sz="half" idx="10"/>
          </p:nvPr>
        </p:nvSpPr>
        <p:spPr/>
        <p:txBody>
          <a:bodyPr/>
          <a:lstStyle/>
          <a:p>
            <a:fld id="{E1C7B1E1-18DD-422E-A786-9B44B8D3D692}" type="datetimeFigureOut">
              <a:rPr lang="es-ES" smtClean="0"/>
              <a:t>04/10/2021</a:t>
            </a:fld>
            <a:endParaRPr lang="es-ES"/>
          </a:p>
        </p:txBody>
      </p:sp>
      <p:sp>
        <p:nvSpPr>
          <p:cNvPr id="4" name="Marcador de pie de página 3">
            <a:extLst>
              <a:ext uri="{FF2B5EF4-FFF2-40B4-BE49-F238E27FC236}">
                <a16:creationId xmlns:a16="http://schemas.microsoft.com/office/drawing/2014/main" id="{2B1C414E-F861-47C7-BB06-68507CD46AA1}"/>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44993C1-E331-4CA9-ADA8-5159286F675C}"/>
              </a:ext>
            </a:extLst>
          </p:cNvPr>
          <p:cNvSpPr>
            <a:spLocks noGrp="1"/>
          </p:cNvSpPr>
          <p:nvPr>
            <p:ph type="sldNum" sz="quarter" idx="12"/>
          </p:nvPr>
        </p:nvSpPr>
        <p:spPr/>
        <p:txBody>
          <a:bodyPr/>
          <a:lstStyle/>
          <a:p>
            <a:fld id="{577836E9-F5D4-4377-840A-E9A16B303734}" type="slidenum">
              <a:rPr lang="es-ES" smtClean="0"/>
              <a:t>‹Nº›</a:t>
            </a:fld>
            <a:endParaRPr lang="es-ES"/>
          </a:p>
        </p:txBody>
      </p:sp>
    </p:spTree>
    <p:extLst>
      <p:ext uri="{BB962C8B-B14F-4D97-AF65-F5344CB8AC3E}">
        <p14:creationId xmlns:p14="http://schemas.microsoft.com/office/powerpoint/2010/main" val="608395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47B9ED59-5E21-4B56-AC1B-9CD8F86AB50F}"/>
              </a:ext>
            </a:extLst>
          </p:cNvPr>
          <p:cNvSpPr>
            <a:spLocks noGrp="1"/>
          </p:cNvSpPr>
          <p:nvPr>
            <p:ph type="dt" sz="half" idx="10"/>
          </p:nvPr>
        </p:nvSpPr>
        <p:spPr/>
        <p:txBody>
          <a:bodyPr/>
          <a:lstStyle/>
          <a:p>
            <a:fld id="{E1C7B1E1-18DD-422E-A786-9B44B8D3D692}" type="datetimeFigureOut">
              <a:rPr lang="es-ES" smtClean="0"/>
              <a:t>04/10/2021</a:t>
            </a:fld>
            <a:endParaRPr lang="es-ES"/>
          </a:p>
        </p:txBody>
      </p:sp>
      <p:sp>
        <p:nvSpPr>
          <p:cNvPr id="3" name="Marcador de pie de página 2">
            <a:extLst>
              <a:ext uri="{FF2B5EF4-FFF2-40B4-BE49-F238E27FC236}">
                <a16:creationId xmlns:a16="http://schemas.microsoft.com/office/drawing/2014/main" id="{BB55E13E-3ECC-4F83-A947-178EA52C8A8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CF627F3-3F85-401B-9012-77CFE92BC0C6}"/>
              </a:ext>
            </a:extLst>
          </p:cNvPr>
          <p:cNvSpPr>
            <a:spLocks noGrp="1"/>
          </p:cNvSpPr>
          <p:nvPr>
            <p:ph type="sldNum" sz="quarter" idx="12"/>
          </p:nvPr>
        </p:nvSpPr>
        <p:spPr/>
        <p:txBody>
          <a:bodyPr/>
          <a:lstStyle/>
          <a:p>
            <a:fld id="{577836E9-F5D4-4377-840A-E9A16B303734}" type="slidenum">
              <a:rPr lang="es-ES" smtClean="0"/>
              <a:t>‹Nº›</a:t>
            </a:fld>
            <a:endParaRPr lang="es-ES"/>
          </a:p>
        </p:txBody>
      </p:sp>
    </p:spTree>
    <p:extLst>
      <p:ext uri="{BB962C8B-B14F-4D97-AF65-F5344CB8AC3E}">
        <p14:creationId xmlns:p14="http://schemas.microsoft.com/office/powerpoint/2010/main" val="2370458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2D0AE9-DF7A-4253-BE91-8BF4D64BA80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C9AE50B-5F4C-4E10-BC5E-01D4B772471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C879713-4A5D-4FF0-B6EA-4F00EE9BE6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E9FC406-C134-4909-8F78-DD99B46BC066}"/>
              </a:ext>
            </a:extLst>
          </p:cNvPr>
          <p:cNvSpPr>
            <a:spLocks noGrp="1"/>
          </p:cNvSpPr>
          <p:nvPr>
            <p:ph type="dt" sz="half" idx="10"/>
          </p:nvPr>
        </p:nvSpPr>
        <p:spPr/>
        <p:txBody>
          <a:bodyPr/>
          <a:lstStyle/>
          <a:p>
            <a:fld id="{E1C7B1E1-18DD-422E-A786-9B44B8D3D692}" type="datetimeFigureOut">
              <a:rPr lang="es-ES" smtClean="0"/>
              <a:t>04/10/2021</a:t>
            </a:fld>
            <a:endParaRPr lang="es-ES"/>
          </a:p>
        </p:txBody>
      </p:sp>
      <p:sp>
        <p:nvSpPr>
          <p:cNvPr id="6" name="Marcador de pie de página 5">
            <a:extLst>
              <a:ext uri="{FF2B5EF4-FFF2-40B4-BE49-F238E27FC236}">
                <a16:creationId xmlns:a16="http://schemas.microsoft.com/office/drawing/2014/main" id="{52ACD143-9056-4D8E-82D0-FFB321E2548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B11F4CB-D816-48D6-93FF-2E790F7BB558}"/>
              </a:ext>
            </a:extLst>
          </p:cNvPr>
          <p:cNvSpPr>
            <a:spLocks noGrp="1"/>
          </p:cNvSpPr>
          <p:nvPr>
            <p:ph type="sldNum" sz="quarter" idx="12"/>
          </p:nvPr>
        </p:nvSpPr>
        <p:spPr/>
        <p:txBody>
          <a:bodyPr/>
          <a:lstStyle/>
          <a:p>
            <a:fld id="{577836E9-F5D4-4377-840A-E9A16B303734}" type="slidenum">
              <a:rPr lang="es-ES" smtClean="0"/>
              <a:t>‹Nº›</a:t>
            </a:fld>
            <a:endParaRPr lang="es-ES"/>
          </a:p>
        </p:txBody>
      </p:sp>
    </p:spTree>
    <p:extLst>
      <p:ext uri="{BB962C8B-B14F-4D97-AF65-F5344CB8AC3E}">
        <p14:creationId xmlns:p14="http://schemas.microsoft.com/office/powerpoint/2010/main" val="9973098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C978CE-AC3B-40D3-9D41-9CD12AF1364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2EB748DF-3C5A-44A2-AF73-799082377D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7323F196-32D4-43C8-A6AF-2AC08A16DF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DAFBDB8-3E08-4721-B83D-4033C4708B50}"/>
              </a:ext>
            </a:extLst>
          </p:cNvPr>
          <p:cNvSpPr>
            <a:spLocks noGrp="1"/>
          </p:cNvSpPr>
          <p:nvPr>
            <p:ph type="dt" sz="half" idx="10"/>
          </p:nvPr>
        </p:nvSpPr>
        <p:spPr/>
        <p:txBody>
          <a:bodyPr/>
          <a:lstStyle/>
          <a:p>
            <a:fld id="{E1C7B1E1-18DD-422E-A786-9B44B8D3D692}" type="datetimeFigureOut">
              <a:rPr lang="es-ES" smtClean="0"/>
              <a:t>04/10/2021</a:t>
            </a:fld>
            <a:endParaRPr lang="es-ES"/>
          </a:p>
        </p:txBody>
      </p:sp>
      <p:sp>
        <p:nvSpPr>
          <p:cNvPr id="6" name="Marcador de pie de página 5">
            <a:extLst>
              <a:ext uri="{FF2B5EF4-FFF2-40B4-BE49-F238E27FC236}">
                <a16:creationId xmlns:a16="http://schemas.microsoft.com/office/drawing/2014/main" id="{4E218160-6E58-4E9C-9479-86F42A28DB4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B0DE3AB-0184-4C19-B97D-307D29B18816}"/>
              </a:ext>
            </a:extLst>
          </p:cNvPr>
          <p:cNvSpPr>
            <a:spLocks noGrp="1"/>
          </p:cNvSpPr>
          <p:nvPr>
            <p:ph type="sldNum" sz="quarter" idx="12"/>
          </p:nvPr>
        </p:nvSpPr>
        <p:spPr/>
        <p:txBody>
          <a:bodyPr/>
          <a:lstStyle/>
          <a:p>
            <a:fld id="{577836E9-F5D4-4377-840A-E9A16B303734}" type="slidenum">
              <a:rPr lang="es-ES" smtClean="0"/>
              <a:t>‹Nº›</a:t>
            </a:fld>
            <a:endParaRPr lang="es-ES"/>
          </a:p>
        </p:txBody>
      </p:sp>
    </p:spTree>
    <p:extLst>
      <p:ext uri="{BB962C8B-B14F-4D97-AF65-F5344CB8AC3E}">
        <p14:creationId xmlns:p14="http://schemas.microsoft.com/office/powerpoint/2010/main" val="508080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A663F25-9C48-4DD5-9120-0E06279DA8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B5F9587B-0B3D-492E-952C-402170D386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89DFAFF-D645-4D63-9E65-939E4CD15B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C7B1E1-18DD-422E-A786-9B44B8D3D692}" type="datetimeFigureOut">
              <a:rPr lang="es-ES" smtClean="0"/>
              <a:t>04/10/2021</a:t>
            </a:fld>
            <a:endParaRPr lang="es-ES"/>
          </a:p>
        </p:txBody>
      </p:sp>
      <p:sp>
        <p:nvSpPr>
          <p:cNvPr id="5" name="Marcador de pie de página 4">
            <a:extLst>
              <a:ext uri="{FF2B5EF4-FFF2-40B4-BE49-F238E27FC236}">
                <a16:creationId xmlns:a16="http://schemas.microsoft.com/office/drawing/2014/main" id="{ADD4B9CF-3A2B-4AD5-B5D8-A48F5562CB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9F51666C-24EC-40E7-9F16-67DC357D6E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7836E9-F5D4-4377-840A-E9A16B303734}" type="slidenum">
              <a:rPr lang="es-ES" smtClean="0"/>
              <a:t>‹Nº›</a:t>
            </a:fld>
            <a:endParaRPr lang="es-ES"/>
          </a:p>
        </p:txBody>
      </p:sp>
    </p:spTree>
    <p:extLst>
      <p:ext uri="{BB962C8B-B14F-4D97-AF65-F5344CB8AC3E}">
        <p14:creationId xmlns:p14="http://schemas.microsoft.com/office/powerpoint/2010/main" val="39478625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png"/><Relationship Id="rId7" Type="http://schemas.openxmlformats.org/officeDocument/2006/relationships/image" Target="../media/image11.jpg"/><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10.jpg"/><Relationship Id="rId4" Type="http://schemas.openxmlformats.org/officeDocument/2006/relationships/image" Target="../media/image8.png"/><Relationship Id="rId9"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hyperlink" Target="http://www.senasa.gob.ar/normativas/resolucion-348-2007-senasa-servicio-nacional-de-sanidad-y-calidad-agroalimentaria" TargetMode="External"/><Relationship Id="rId3" Type="http://schemas.openxmlformats.org/officeDocument/2006/relationships/image" Target="../media/image13.png"/><Relationship Id="rId7" Type="http://schemas.openxmlformats.org/officeDocument/2006/relationships/image" Target="../media/image11.jpg"/><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10.jp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image" Target="../media/image13.png"/><Relationship Id="rId7" Type="http://schemas.openxmlformats.org/officeDocument/2006/relationships/image" Target="../media/image11.jpg"/><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9.jpg"/><Relationship Id="rId11" Type="http://schemas.openxmlformats.org/officeDocument/2006/relationships/image" Target="../media/image22.png"/><Relationship Id="rId5" Type="http://schemas.openxmlformats.org/officeDocument/2006/relationships/image" Target="../media/image10.jpg"/><Relationship Id="rId10"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image" Target="../media/image20.png"/></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1.jpg"/><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10.jpg"/><Relationship Id="rId4" Type="http://schemas.openxmlformats.org/officeDocument/2006/relationships/image" Target="../media/image8.png"/><Relationship Id="rId9" Type="http://schemas.openxmlformats.org/officeDocument/2006/relationships/image" Target="../media/image24.png"/></Relationships>
</file>

<file path=ppt/slides/_rels/slide1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3.png"/><Relationship Id="rId7" Type="http://schemas.openxmlformats.org/officeDocument/2006/relationships/image" Target="../media/image11.jpg"/><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9.jpg"/><Relationship Id="rId11" Type="http://schemas.openxmlformats.org/officeDocument/2006/relationships/image" Target="../media/image28.jpeg"/><Relationship Id="rId5" Type="http://schemas.openxmlformats.org/officeDocument/2006/relationships/image" Target="../media/image10.jpg"/><Relationship Id="rId10" Type="http://schemas.openxmlformats.org/officeDocument/2006/relationships/image" Target="../media/image27.jpeg"/><Relationship Id="rId4" Type="http://schemas.openxmlformats.org/officeDocument/2006/relationships/image" Target="../media/image8.png"/><Relationship Id="rId9" Type="http://schemas.openxmlformats.org/officeDocument/2006/relationships/image" Target="../media/image26.png"/></Relationships>
</file>

<file path=ppt/slides/_rels/slide15.xml.rels><?xml version="1.0" encoding="UTF-8" standalone="yes"?>
<Relationships xmlns="http://schemas.openxmlformats.org/package/2006/relationships"><Relationship Id="rId8" Type="http://schemas.openxmlformats.org/officeDocument/2006/relationships/hyperlink" Target="../Documents/Clientes%20Internacionales/Camanchaca/FPP/QC%20&amp;%20PROCESS/Video%20descarga%20barco.mp4" TargetMode="External"/><Relationship Id="rId3" Type="http://schemas.openxmlformats.org/officeDocument/2006/relationships/image" Target="../media/image13.png"/><Relationship Id="rId7" Type="http://schemas.openxmlformats.org/officeDocument/2006/relationships/image" Target="../media/image11.jpg"/><Relationship Id="rId12" Type="http://schemas.openxmlformats.org/officeDocument/2006/relationships/hyperlink" Target="../Documents/Clientes%20Internacionales/Camanchaca/FPP/QC%20&amp;%20PROCESS/Video%20descarga.mp4" TargetMode="External"/><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9.jpg"/><Relationship Id="rId11" Type="http://schemas.openxmlformats.org/officeDocument/2006/relationships/image" Target="../media/image31.jpg"/><Relationship Id="rId5" Type="http://schemas.openxmlformats.org/officeDocument/2006/relationships/image" Target="../media/image10.jpg"/><Relationship Id="rId10" Type="http://schemas.openxmlformats.org/officeDocument/2006/relationships/image" Target="../media/image30.jpg"/><Relationship Id="rId4" Type="http://schemas.openxmlformats.org/officeDocument/2006/relationships/image" Target="../media/image8.png"/><Relationship Id="rId9" Type="http://schemas.openxmlformats.org/officeDocument/2006/relationships/image" Target="../media/image29.png"/></Relationships>
</file>

<file path=ppt/slides/_rels/slide1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3.png"/><Relationship Id="rId7" Type="http://schemas.openxmlformats.org/officeDocument/2006/relationships/image" Target="../media/image11.jpg"/><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10.jpg"/><Relationship Id="rId4" Type="http://schemas.openxmlformats.org/officeDocument/2006/relationships/image" Target="../media/image8.png"/><Relationship Id="rId9" Type="http://schemas.openxmlformats.org/officeDocument/2006/relationships/image" Target="../media/image33.jpeg"/></Relationships>
</file>

<file path=ppt/slides/_rels/slide17.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12.jpg"/><Relationship Id="rId7" Type="http://schemas.openxmlformats.org/officeDocument/2006/relationships/image" Target="../media/image9.jp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1.jp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image" Target="../media/image13.png"/><Relationship Id="rId7" Type="http://schemas.openxmlformats.org/officeDocument/2006/relationships/image" Target="../media/image11.jpg"/><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10.jp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3.png"/><Relationship Id="rId7" Type="http://schemas.openxmlformats.org/officeDocument/2006/relationships/image" Target="../media/image11.jpg"/><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10.jp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4.png"/><Relationship Id="rId2" Type="http://schemas.microsoft.com/office/2007/relationships/media" Target="../media/media1.avi"/><Relationship Id="rId1" Type="http://schemas.openxmlformats.org/officeDocument/2006/relationships/video" Target="NULL" TargetMode="External"/><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jpeg"/><Relationship Id="rId9"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13.png"/><Relationship Id="rId7" Type="http://schemas.openxmlformats.org/officeDocument/2006/relationships/image" Target="../media/image11.jpg"/><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10.jp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3.png"/><Relationship Id="rId7" Type="http://schemas.openxmlformats.org/officeDocument/2006/relationships/image" Target="../media/image11.jpg"/><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10.jpg"/><Relationship Id="rId4" Type="http://schemas.openxmlformats.org/officeDocument/2006/relationships/image" Target="../media/image8.png"/><Relationship Id="rId9" Type="http://schemas.openxmlformats.org/officeDocument/2006/relationships/image" Target="../media/image39.png"/></Relationships>
</file>

<file path=ppt/slides/_rels/slide22.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13.png"/><Relationship Id="rId7" Type="http://schemas.openxmlformats.org/officeDocument/2006/relationships/image" Target="../media/image11.jpg"/><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10.jpg"/><Relationship Id="rId4" Type="http://schemas.openxmlformats.org/officeDocument/2006/relationships/image" Target="../media/image8.png"/><Relationship Id="rId9" Type="http://schemas.openxmlformats.org/officeDocument/2006/relationships/image" Target="../media/image41.png"/></Relationships>
</file>

<file path=ppt/slides/_rels/slide2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13.png"/><Relationship Id="rId7" Type="http://schemas.openxmlformats.org/officeDocument/2006/relationships/image" Target="../media/image11.jpg"/><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10.jpg"/><Relationship Id="rId4" Type="http://schemas.openxmlformats.org/officeDocument/2006/relationships/image" Target="../media/image8.png"/><Relationship Id="rId9" Type="http://schemas.openxmlformats.org/officeDocument/2006/relationships/image" Target="../media/image43.png"/></Relationships>
</file>

<file path=ppt/slides/_rels/slide2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13.png"/><Relationship Id="rId7" Type="http://schemas.openxmlformats.org/officeDocument/2006/relationships/image" Target="../media/image11.jpg"/><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10.jpg"/><Relationship Id="rId4" Type="http://schemas.openxmlformats.org/officeDocument/2006/relationships/image" Target="../media/image8.png"/><Relationship Id="rId9" Type="http://schemas.openxmlformats.org/officeDocument/2006/relationships/image" Target="../media/image45.png"/></Relationships>
</file>

<file path=ppt/slides/_rels/slide25.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13.png"/><Relationship Id="rId7" Type="http://schemas.openxmlformats.org/officeDocument/2006/relationships/image" Target="../media/image11.jpg"/><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10.jpg"/><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13.png"/><Relationship Id="rId7" Type="http://schemas.openxmlformats.org/officeDocument/2006/relationships/image" Target="../media/image11.jpg"/><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10.jpg"/><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13.png"/><Relationship Id="rId7" Type="http://schemas.openxmlformats.org/officeDocument/2006/relationships/image" Target="../media/image11.jpg"/><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10.jpg"/><Relationship Id="rId4" Type="http://schemas.openxmlformats.org/officeDocument/2006/relationships/image" Target="../media/image8.png"/><Relationship Id="rId9" Type="http://schemas.openxmlformats.org/officeDocument/2006/relationships/image" Target="../media/image49.png"/></Relationships>
</file>

<file path=ppt/slides/_rels/slide28.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13.png"/><Relationship Id="rId7" Type="http://schemas.openxmlformats.org/officeDocument/2006/relationships/image" Target="../media/image11.jpg"/><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10.jpg"/><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13.png"/><Relationship Id="rId7" Type="http://schemas.openxmlformats.org/officeDocument/2006/relationships/image" Target="../media/image11.jpg"/><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10.jp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8" Type="http://schemas.openxmlformats.org/officeDocument/2006/relationships/hyperlink" Target="http://www.patagonia-shrimp.com.ar/pier33/Op1136_qc_p33_lnxu755586_5_size1030.htm" TargetMode="External"/><Relationship Id="rId3" Type="http://schemas.openxmlformats.org/officeDocument/2006/relationships/image" Target="../media/image13.png"/><Relationship Id="rId7" Type="http://schemas.openxmlformats.org/officeDocument/2006/relationships/image" Target="../media/image11.jpg"/><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9.jpg"/><Relationship Id="rId11" Type="http://schemas.openxmlformats.org/officeDocument/2006/relationships/hyperlink" Target="http://www.patagonia-shrimp.com.ar/pier33/Op1140_empaque.docx.htm" TargetMode="External"/><Relationship Id="rId5" Type="http://schemas.openxmlformats.org/officeDocument/2006/relationships/image" Target="../media/image10.jpg"/><Relationship Id="rId10" Type="http://schemas.openxmlformats.org/officeDocument/2006/relationships/hyperlink" Target="http://www.patagonia-shrimp.com.ar/pier33/Op1140_qc_p33_tclu118048_2_size1030.htm" TargetMode="External"/><Relationship Id="rId4" Type="http://schemas.openxmlformats.org/officeDocument/2006/relationships/image" Target="../media/image8.png"/><Relationship Id="rId9" Type="http://schemas.openxmlformats.org/officeDocument/2006/relationships/hyperlink" Target="http://www.patagonia-shrimp.com.ar/pier33/Op1136_empaque.htm" TargetMode="Externa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wmv"/><Relationship Id="rId1" Type="http://schemas.microsoft.com/office/2007/relationships/media" Target="../media/media2.wmv"/><Relationship Id="rId4" Type="http://schemas.openxmlformats.org/officeDocument/2006/relationships/image" Target="../media/image52.png"/></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7" Type="http://schemas.openxmlformats.org/officeDocument/2006/relationships/image" Target="../media/image10.jp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image" Target="../media/image8.png"/><Relationship Id="rId7" Type="http://schemas.openxmlformats.org/officeDocument/2006/relationships/image" Target="../media/image10.jp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11.jpg"/><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chart" Target="../charts/chart1.xml"/><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8.png"/><Relationship Id="rId7"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image" Target="../media/image9.jpg"/><Relationship Id="rId4" Type="http://schemas.openxmlformats.org/officeDocument/2006/relationships/image" Target="../media/image10.jpg"/><Relationship Id="rId9"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45327" t="27786" r="20921" b="22103"/>
          <a:stretch/>
        </p:blipFill>
        <p:spPr bwMode="auto">
          <a:xfrm>
            <a:off x="5185294" y="1268760"/>
            <a:ext cx="5087171" cy="4248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20995" t="27786" r="54547" b="22103"/>
          <a:stretch/>
        </p:blipFill>
        <p:spPr bwMode="auto">
          <a:xfrm>
            <a:off x="1524001" y="1268760"/>
            <a:ext cx="3686175" cy="4248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8687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500"/>
                                        <p:tgtEl>
                                          <p:spTgt spid="1028"/>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250" fill="hold"/>
                                        <p:tgtEl>
                                          <p:spTgt spid="3"/>
                                        </p:tgtEl>
                                        <p:attrNameLst>
                                          <p:attrName>ppt_x</p:attrName>
                                        </p:attrNameLst>
                                      </p:cBhvr>
                                      <p:tavLst>
                                        <p:tav tm="0">
                                          <p:val>
                                            <p:strVal val="0-#ppt_w/2"/>
                                          </p:val>
                                        </p:tav>
                                        <p:tav tm="100000">
                                          <p:val>
                                            <p:strVal val="#ppt_x"/>
                                          </p:val>
                                        </p:tav>
                                      </p:tavLst>
                                    </p:anim>
                                    <p:anim calcmode="lin" valueType="num">
                                      <p:cBhvr additive="base">
                                        <p:cTn id="12" dur="125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89455" y="72829"/>
            <a:ext cx="5417236" cy="431676"/>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524000" y="647700"/>
            <a:ext cx="9131808" cy="4572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524001" y="6551676"/>
            <a:ext cx="9143999" cy="4572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8992996" y="6654917"/>
            <a:ext cx="1563878" cy="146343"/>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648780" y="6663025"/>
            <a:ext cx="1835701" cy="149416"/>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8717280" y="72829"/>
            <a:ext cx="1057655" cy="605027"/>
          </a:xfrm>
          <a:prstGeom prst="rect">
            <a:avLst/>
          </a:prstGeom>
          <a:blipFill>
            <a:blip r:embed="rId7" cstate="print"/>
            <a:stretch>
              <a:fillRect/>
            </a:stretch>
          </a:blipFill>
        </p:spPr>
        <p:txBody>
          <a:bodyPr wrap="square" lIns="0" tIns="0" rIns="0" bIns="0" rtlCol="0"/>
          <a:lstStyle/>
          <a:p>
            <a:endParaRPr/>
          </a:p>
        </p:txBody>
      </p:sp>
      <p:sp>
        <p:nvSpPr>
          <p:cNvPr id="22" name="object 12">
            <a:extLst>
              <a:ext uri="{FF2B5EF4-FFF2-40B4-BE49-F238E27FC236}">
                <a16:creationId xmlns:a16="http://schemas.microsoft.com/office/drawing/2014/main" id="{BDCA1294-4EB9-443C-95B7-FEEB1B61FC18}"/>
              </a:ext>
            </a:extLst>
          </p:cNvPr>
          <p:cNvSpPr txBox="1">
            <a:spLocks/>
          </p:cNvSpPr>
          <p:nvPr/>
        </p:nvSpPr>
        <p:spPr>
          <a:xfrm>
            <a:off x="419531" y="1951114"/>
            <a:ext cx="6620221" cy="3942105"/>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69900" indent="-457200">
              <a:lnSpc>
                <a:spcPct val="100000"/>
              </a:lnSpc>
              <a:spcBef>
                <a:spcPts val="100"/>
              </a:spcBef>
              <a:buAutoNum type="arabicPeriod"/>
            </a:pPr>
            <a:r>
              <a:rPr lang="en-US" sz="1800" dirty="0">
                <a:solidFill>
                  <a:srgbClr val="002060"/>
                </a:solidFill>
                <a:latin typeface="+mn-lt"/>
                <a:ea typeface="+mn-ea"/>
                <a:cs typeface="+mn-cs"/>
              </a:rPr>
              <a:t>The quality inspector on board is not a mandatory requirement for fishing vessels.</a:t>
            </a:r>
          </a:p>
          <a:p>
            <a:pPr marL="469900" indent="-457200">
              <a:lnSpc>
                <a:spcPct val="100000"/>
              </a:lnSpc>
              <a:spcBef>
                <a:spcPts val="100"/>
              </a:spcBef>
              <a:buAutoNum type="arabicPeriod"/>
            </a:pPr>
            <a:r>
              <a:rPr lang="en-US" sz="1800" dirty="0">
                <a:solidFill>
                  <a:srgbClr val="002060"/>
                </a:solidFill>
                <a:latin typeface="+mn-lt"/>
                <a:ea typeface="+mn-ea"/>
                <a:cs typeface="+mn-cs"/>
              </a:rPr>
              <a:t>We accepted this request when starting our relationship with Costco but it´s impossible to do it with the dimension gained, more than 100 loads planned for Campaign 2020/2021.</a:t>
            </a:r>
          </a:p>
          <a:p>
            <a:pPr marL="469900" indent="-457200">
              <a:lnSpc>
                <a:spcPct val="100000"/>
              </a:lnSpc>
              <a:spcBef>
                <a:spcPts val="100"/>
              </a:spcBef>
              <a:buAutoNum type="arabicPeriod"/>
            </a:pPr>
            <a:r>
              <a:rPr lang="en-US" sz="1800" dirty="0">
                <a:solidFill>
                  <a:srgbClr val="002060"/>
                </a:solidFill>
                <a:latin typeface="+mn-lt"/>
                <a:ea typeface="+mn-ea"/>
                <a:cs typeface="+mn-cs"/>
              </a:rPr>
              <a:t>National regulatory authority has the power to assign observers  on board with special permits during the exploration stages. </a:t>
            </a:r>
          </a:p>
          <a:p>
            <a:pPr marL="469900" indent="-457200">
              <a:lnSpc>
                <a:spcPct val="100000"/>
              </a:lnSpc>
              <a:spcBef>
                <a:spcPts val="100"/>
              </a:spcBef>
              <a:buAutoNum type="arabicPeriod"/>
            </a:pPr>
            <a:r>
              <a:rPr lang="en-US" sz="1800" dirty="0">
                <a:solidFill>
                  <a:srgbClr val="002060"/>
                </a:solidFill>
                <a:latin typeface="+mn-lt"/>
                <a:ea typeface="+mn-ea"/>
                <a:cs typeface="+mn-cs"/>
              </a:rPr>
              <a:t>On the artisanal fleet (Province Campaign) there is no space for an external observer. Average maximum number of crew 4 people. Catch time is less than 15 hours.  </a:t>
            </a:r>
          </a:p>
          <a:p>
            <a:pPr marL="469900" indent="-457200">
              <a:lnSpc>
                <a:spcPct val="100000"/>
              </a:lnSpc>
              <a:spcBef>
                <a:spcPts val="100"/>
              </a:spcBef>
              <a:buAutoNum type="arabicPeriod"/>
            </a:pPr>
            <a:r>
              <a:rPr lang="en-US" sz="1800" dirty="0">
                <a:solidFill>
                  <a:srgbClr val="002060"/>
                </a:solidFill>
                <a:latin typeface="+mn-lt"/>
                <a:ea typeface="+mn-ea"/>
                <a:cs typeface="+mn-cs"/>
              </a:rPr>
              <a:t>The organoleptic characteristics of the raw material are optimal. There is no history of deviations that require the incorporation of a quality inspector on board. It would replace the position of a seaman. </a:t>
            </a:r>
          </a:p>
        </p:txBody>
      </p:sp>
      <p:sp>
        <p:nvSpPr>
          <p:cNvPr id="8" name="CuadroTexto 7">
            <a:extLst>
              <a:ext uri="{FF2B5EF4-FFF2-40B4-BE49-F238E27FC236}">
                <a16:creationId xmlns:a16="http://schemas.microsoft.com/office/drawing/2014/main" id="{9561EEF5-A8F1-49B3-94DB-323CD00414E5}"/>
              </a:ext>
            </a:extLst>
          </p:cNvPr>
          <p:cNvSpPr txBox="1"/>
          <p:nvPr/>
        </p:nvSpPr>
        <p:spPr>
          <a:xfrm>
            <a:off x="795703" y="769436"/>
            <a:ext cx="6367097" cy="523220"/>
          </a:xfrm>
          <a:prstGeom prst="rect">
            <a:avLst/>
          </a:prstGeom>
          <a:noFill/>
          <a:ln w="38100">
            <a:solidFill>
              <a:srgbClr val="0070C0"/>
            </a:solidFill>
          </a:ln>
        </p:spPr>
        <p:txBody>
          <a:bodyPr wrap="square">
            <a:spAutoFit/>
          </a:bodyPr>
          <a:lstStyle/>
          <a:p>
            <a:pPr algn="ctr"/>
            <a:r>
              <a:rPr lang="es-ES" sz="2800" b="1" dirty="0">
                <a:solidFill>
                  <a:srgbClr val="002060"/>
                </a:solidFill>
                <a:effectLst>
                  <a:outerShdw blurRad="38100" dist="38100" dir="2700000" algn="tl">
                    <a:srgbClr val="000000">
                      <a:alpha val="43137"/>
                    </a:srgbClr>
                  </a:outerShdw>
                </a:effectLst>
              </a:rPr>
              <a:t>1.1. </a:t>
            </a:r>
            <a:r>
              <a:rPr lang="es-ES" sz="2800" b="1" dirty="0" err="1">
                <a:solidFill>
                  <a:srgbClr val="002060"/>
                </a:solidFill>
                <a:effectLst>
                  <a:outerShdw blurRad="38100" dist="38100" dir="2700000" algn="tl">
                    <a:srgbClr val="000000">
                      <a:alpha val="43137"/>
                    </a:srgbClr>
                  </a:outerShdw>
                </a:effectLst>
              </a:rPr>
              <a:t>Why</a:t>
            </a:r>
            <a:r>
              <a:rPr lang="es-ES" sz="2800" b="1" dirty="0">
                <a:solidFill>
                  <a:srgbClr val="002060"/>
                </a:solidFill>
                <a:effectLst>
                  <a:outerShdw blurRad="38100" dist="38100" dir="2700000" algn="tl">
                    <a:srgbClr val="000000">
                      <a:alpha val="43137"/>
                    </a:srgbClr>
                  </a:outerShdw>
                </a:effectLst>
              </a:rPr>
              <a:t> </a:t>
            </a:r>
            <a:r>
              <a:rPr lang="es-ES" sz="2800" b="1" dirty="0" err="1">
                <a:solidFill>
                  <a:srgbClr val="002060"/>
                </a:solidFill>
                <a:effectLst>
                  <a:outerShdw blurRad="38100" dist="38100" dir="2700000" algn="tl">
                    <a:srgbClr val="000000">
                      <a:alpha val="43137"/>
                    </a:srgbClr>
                  </a:outerShdw>
                </a:effectLst>
              </a:rPr>
              <a:t>is</a:t>
            </a:r>
            <a:r>
              <a:rPr lang="es-ES" sz="2800" b="1" dirty="0">
                <a:solidFill>
                  <a:srgbClr val="002060"/>
                </a:solidFill>
                <a:effectLst>
                  <a:outerShdw blurRad="38100" dist="38100" dir="2700000" algn="tl">
                    <a:srgbClr val="000000">
                      <a:alpha val="43137"/>
                    </a:srgbClr>
                  </a:outerShdw>
                </a:effectLst>
              </a:rPr>
              <a:t> </a:t>
            </a:r>
            <a:r>
              <a:rPr lang="es-ES" sz="2800" b="1" dirty="0" err="1">
                <a:solidFill>
                  <a:srgbClr val="002060"/>
                </a:solidFill>
                <a:effectLst>
                  <a:outerShdw blurRad="38100" dist="38100" dir="2700000" algn="tl">
                    <a:srgbClr val="000000">
                      <a:alpha val="43137"/>
                    </a:srgbClr>
                  </a:outerShdw>
                </a:effectLst>
              </a:rPr>
              <a:t>it</a:t>
            </a:r>
            <a:r>
              <a:rPr lang="es-ES" sz="2800" b="1" dirty="0">
                <a:solidFill>
                  <a:srgbClr val="002060"/>
                </a:solidFill>
                <a:effectLst>
                  <a:outerShdw blurRad="38100" dist="38100" dir="2700000" algn="tl">
                    <a:srgbClr val="000000">
                      <a:alpha val="43137"/>
                    </a:srgbClr>
                  </a:outerShdw>
                </a:effectLst>
              </a:rPr>
              <a:t> </a:t>
            </a:r>
            <a:r>
              <a:rPr lang="es-ES" sz="2800" b="1" dirty="0" err="1">
                <a:solidFill>
                  <a:srgbClr val="002060"/>
                </a:solidFill>
                <a:effectLst>
                  <a:outerShdw blurRad="38100" dist="38100" dir="2700000" algn="tl">
                    <a:srgbClr val="000000">
                      <a:alpha val="43137"/>
                    </a:srgbClr>
                  </a:outerShdw>
                </a:effectLst>
              </a:rPr>
              <a:t>not</a:t>
            </a:r>
            <a:r>
              <a:rPr lang="es-ES" sz="2800" b="1" dirty="0">
                <a:solidFill>
                  <a:srgbClr val="002060"/>
                </a:solidFill>
                <a:effectLst>
                  <a:outerShdw blurRad="38100" dist="38100" dir="2700000" algn="tl">
                    <a:srgbClr val="000000">
                      <a:alpha val="43137"/>
                    </a:srgbClr>
                  </a:outerShdw>
                </a:effectLst>
              </a:rPr>
              <a:t> </a:t>
            </a:r>
            <a:r>
              <a:rPr lang="es-ES" sz="2800" b="1" dirty="0" err="1">
                <a:solidFill>
                  <a:srgbClr val="002060"/>
                </a:solidFill>
                <a:effectLst>
                  <a:outerShdw blurRad="38100" dist="38100" dir="2700000" algn="tl">
                    <a:srgbClr val="000000">
                      <a:alpha val="43137"/>
                    </a:srgbClr>
                  </a:outerShdw>
                </a:effectLst>
              </a:rPr>
              <a:t>necessary</a:t>
            </a:r>
            <a:r>
              <a:rPr lang="es-ES" sz="2800" b="1" dirty="0">
                <a:solidFill>
                  <a:srgbClr val="002060"/>
                </a:solidFill>
                <a:effectLst>
                  <a:outerShdw blurRad="38100" dist="38100" dir="2700000" algn="tl">
                    <a:srgbClr val="000000">
                      <a:alpha val="43137"/>
                    </a:srgbClr>
                  </a:outerShdw>
                </a:effectLst>
              </a:rPr>
              <a:t>?  </a:t>
            </a:r>
          </a:p>
        </p:txBody>
      </p:sp>
      <p:pic>
        <p:nvPicPr>
          <p:cNvPr id="205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05111" y="825639"/>
            <a:ext cx="3225800" cy="3779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rotWithShape="1">
          <a:blip r:embed="rId9">
            <a:extLst>
              <a:ext uri="{28A0092B-C50C-407E-A947-70E740481C1C}">
                <a14:useLocalDpi xmlns:a14="http://schemas.microsoft.com/office/drawing/2010/main" val="0"/>
              </a:ext>
            </a:extLst>
          </a:blip>
          <a:srcRect l="2467" t="8934" r="2496"/>
          <a:stretch/>
        </p:blipFill>
        <p:spPr bwMode="auto">
          <a:xfrm>
            <a:off x="7604639" y="4685281"/>
            <a:ext cx="3226272" cy="1631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8116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45528" y="13540"/>
            <a:ext cx="6309731" cy="585255"/>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524000" y="647700"/>
            <a:ext cx="9131808" cy="4572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524001" y="6551676"/>
            <a:ext cx="9143999" cy="4572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8992996" y="6654917"/>
            <a:ext cx="1563878" cy="146343"/>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648780" y="6663025"/>
            <a:ext cx="1835701" cy="149416"/>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9610345" y="0"/>
            <a:ext cx="1057655" cy="605027"/>
          </a:xfrm>
          <a:prstGeom prst="rect">
            <a:avLst/>
          </a:prstGeom>
          <a:blipFill>
            <a:blip r:embed="rId7" cstate="print"/>
            <a:stretch>
              <a:fillRect/>
            </a:stretch>
          </a:blipFill>
        </p:spPr>
        <p:txBody>
          <a:bodyPr wrap="square" lIns="0" tIns="0" rIns="0" bIns="0" rtlCol="0"/>
          <a:lstStyle/>
          <a:p>
            <a:endParaRPr/>
          </a:p>
        </p:txBody>
      </p:sp>
      <p:sp>
        <p:nvSpPr>
          <p:cNvPr id="22" name="object 12">
            <a:extLst>
              <a:ext uri="{FF2B5EF4-FFF2-40B4-BE49-F238E27FC236}">
                <a16:creationId xmlns:a16="http://schemas.microsoft.com/office/drawing/2014/main" id="{BDCA1294-4EB9-443C-95B7-FEEB1B61FC18}"/>
              </a:ext>
            </a:extLst>
          </p:cNvPr>
          <p:cNvSpPr txBox="1">
            <a:spLocks/>
          </p:cNvSpPr>
          <p:nvPr/>
        </p:nvSpPr>
        <p:spPr>
          <a:xfrm>
            <a:off x="531159" y="5470765"/>
            <a:ext cx="11616906" cy="259045"/>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nSpc>
                <a:spcPct val="100000"/>
              </a:lnSpc>
              <a:spcBef>
                <a:spcPts val="100"/>
              </a:spcBef>
            </a:pPr>
            <a:endParaRPr lang="en-US" sz="1600" b="1" dirty="0">
              <a:solidFill>
                <a:srgbClr val="000000"/>
              </a:solidFill>
            </a:endParaRPr>
          </a:p>
        </p:txBody>
      </p:sp>
      <p:sp>
        <p:nvSpPr>
          <p:cNvPr id="8" name="CuadroTexto 7">
            <a:extLst>
              <a:ext uri="{FF2B5EF4-FFF2-40B4-BE49-F238E27FC236}">
                <a16:creationId xmlns:a16="http://schemas.microsoft.com/office/drawing/2014/main" id="{9561EEF5-A8F1-49B3-94DB-323CD00414E5}"/>
              </a:ext>
            </a:extLst>
          </p:cNvPr>
          <p:cNvSpPr txBox="1"/>
          <p:nvPr/>
        </p:nvSpPr>
        <p:spPr>
          <a:xfrm>
            <a:off x="988817" y="820155"/>
            <a:ext cx="10202173" cy="523220"/>
          </a:xfrm>
          <a:prstGeom prst="rect">
            <a:avLst/>
          </a:prstGeom>
          <a:noFill/>
          <a:ln w="38100">
            <a:solidFill>
              <a:srgbClr val="0070C0"/>
            </a:solidFill>
          </a:ln>
        </p:spPr>
        <p:txBody>
          <a:bodyPr wrap="square">
            <a:spAutoFit/>
          </a:bodyPr>
          <a:lstStyle/>
          <a:p>
            <a:pPr algn="ctr"/>
            <a:r>
              <a:rPr lang="es-ES" sz="2800" b="1" dirty="0">
                <a:solidFill>
                  <a:srgbClr val="002060"/>
                </a:solidFill>
                <a:effectLst>
                  <a:outerShdw blurRad="38100" dist="38100" dir="2700000" algn="tl">
                    <a:srgbClr val="000000">
                      <a:alpha val="43137"/>
                    </a:srgbClr>
                  </a:outerShdw>
                </a:effectLst>
              </a:rPr>
              <a:t>1.2. </a:t>
            </a:r>
            <a:r>
              <a:rPr lang="es-ES" sz="2800" b="1" dirty="0" err="1">
                <a:solidFill>
                  <a:srgbClr val="002060"/>
                </a:solidFill>
                <a:effectLst>
                  <a:outerShdw blurRad="38100" dist="38100" dir="2700000" algn="tl">
                    <a:srgbClr val="000000">
                      <a:alpha val="43137"/>
                    </a:srgbClr>
                  </a:outerShdw>
                </a:effectLst>
              </a:rPr>
              <a:t>Some</a:t>
            </a:r>
            <a:r>
              <a:rPr lang="es-ES" sz="2800" b="1" dirty="0">
                <a:solidFill>
                  <a:srgbClr val="002060"/>
                </a:solidFill>
                <a:effectLst>
                  <a:outerShdw blurRad="38100" dist="38100" dir="2700000" algn="tl">
                    <a:srgbClr val="000000">
                      <a:alpha val="43137"/>
                    </a:srgbClr>
                  </a:outerShdw>
                </a:effectLst>
              </a:rPr>
              <a:t> </a:t>
            </a:r>
            <a:r>
              <a:rPr lang="es-ES" sz="2800" b="1" dirty="0" err="1">
                <a:solidFill>
                  <a:srgbClr val="002060"/>
                </a:solidFill>
                <a:effectLst>
                  <a:outerShdw blurRad="38100" dist="38100" dir="2700000" algn="tl">
                    <a:srgbClr val="000000">
                      <a:alpha val="43137"/>
                    </a:srgbClr>
                  </a:outerShdw>
                </a:effectLst>
              </a:rPr>
              <a:t>regulations</a:t>
            </a:r>
            <a:r>
              <a:rPr lang="es-ES" sz="2800" b="1" dirty="0">
                <a:solidFill>
                  <a:srgbClr val="002060"/>
                </a:solidFill>
                <a:effectLst>
                  <a:outerShdw blurRad="38100" dist="38100" dir="2700000" algn="tl">
                    <a:srgbClr val="000000">
                      <a:alpha val="43137"/>
                    </a:srgbClr>
                  </a:outerShdw>
                </a:effectLst>
              </a:rPr>
              <a:t> </a:t>
            </a:r>
            <a:r>
              <a:rPr lang="es-ES" sz="2800" b="1" dirty="0" err="1">
                <a:solidFill>
                  <a:srgbClr val="002060"/>
                </a:solidFill>
                <a:effectLst>
                  <a:outerShdw blurRad="38100" dist="38100" dir="2700000" algn="tl">
                    <a:srgbClr val="000000">
                      <a:alpha val="43137"/>
                    </a:srgbClr>
                  </a:outerShdw>
                </a:effectLst>
              </a:rPr>
              <a:t>from</a:t>
            </a:r>
            <a:r>
              <a:rPr lang="es-ES" sz="2800" b="1" dirty="0">
                <a:solidFill>
                  <a:srgbClr val="002060"/>
                </a:solidFill>
                <a:effectLst>
                  <a:outerShdw blurRad="38100" dist="38100" dir="2700000" algn="tl">
                    <a:srgbClr val="000000">
                      <a:alpha val="43137"/>
                    </a:srgbClr>
                  </a:outerShdw>
                </a:effectLst>
              </a:rPr>
              <a:t> SENASA </a:t>
            </a:r>
            <a:r>
              <a:rPr lang="es-ES" sz="2800" b="1" dirty="0" err="1">
                <a:solidFill>
                  <a:srgbClr val="002060"/>
                </a:solidFill>
                <a:effectLst>
                  <a:outerShdw blurRad="38100" dist="38100" dir="2700000" algn="tl">
                    <a:srgbClr val="000000">
                      <a:alpha val="43137"/>
                    </a:srgbClr>
                  </a:outerShdw>
                </a:effectLst>
              </a:rPr>
              <a:t>talking</a:t>
            </a:r>
            <a:r>
              <a:rPr lang="es-ES" sz="2800" b="1" dirty="0">
                <a:solidFill>
                  <a:srgbClr val="002060"/>
                </a:solidFill>
                <a:effectLst>
                  <a:outerShdw blurRad="38100" dist="38100" dir="2700000" algn="tl">
                    <a:srgbClr val="000000">
                      <a:alpha val="43137"/>
                    </a:srgbClr>
                  </a:outerShdw>
                </a:effectLst>
              </a:rPr>
              <a:t> </a:t>
            </a:r>
            <a:r>
              <a:rPr lang="es-ES" sz="2800" b="1" dirty="0" err="1">
                <a:solidFill>
                  <a:srgbClr val="002060"/>
                </a:solidFill>
                <a:effectLst>
                  <a:outerShdw blurRad="38100" dist="38100" dir="2700000" algn="tl">
                    <a:srgbClr val="000000">
                      <a:alpha val="43137"/>
                    </a:srgbClr>
                  </a:outerShdw>
                </a:effectLst>
              </a:rPr>
              <a:t>about</a:t>
            </a:r>
            <a:r>
              <a:rPr lang="es-ES" sz="2800" b="1" dirty="0">
                <a:solidFill>
                  <a:srgbClr val="002060"/>
                </a:solidFill>
                <a:effectLst>
                  <a:outerShdw blurRad="38100" dist="38100" dir="2700000" algn="tl">
                    <a:srgbClr val="000000">
                      <a:alpha val="43137"/>
                    </a:srgbClr>
                  </a:outerShdw>
                </a:effectLst>
              </a:rPr>
              <a:t> </a:t>
            </a:r>
            <a:r>
              <a:rPr lang="es-ES" sz="2800" b="1" dirty="0" err="1">
                <a:solidFill>
                  <a:srgbClr val="002060"/>
                </a:solidFill>
                <a:effectLst>
                  <a:outerShdw blurRad="38100" dist="38100" dir="2700000" algn="tl">
                    <a:srgbClr val="000000">
                      <a:alpha val="43137"/>
                    </a:srgbClr>
                  </a:outerShdw>
                </a:effectLst>
              </a:rPr>
              <a:t>that</a:t>
            </a:r>
            <a:r>
              <a:rPr lang="es-ES" sz="2800" b="1" dirty="0">
                <a:solidFill>
                  <a:srgbClr val="002060"/>
                </a:solidFill>
                <a:effectLst>
                  <a:outerShdw blurRad="38100" dist="38100" dir="2700000" algn="tl">
                    <a:srgbClr val="000000">
                      <a:alpha val="43137"/>
                    </a:srgbClr>
                  </a:outerShdw>
                </a:effectLst>
              </a:rPr>
              <a:t> </a:t>
            </a:r>
          </a:p>
        </p:txBody>
      </p:sp>
      <p:sp>
        <p:nvSpPr>
          <p:cNvPr id="11" name="CuadroTexto 10">
            <a:extLst>
              <a:ext uri="{FF2B5EF4-FFF2-40B4-BE49-F238E27FC236}">
                <a16:creationId xmlns:a16="http://schemas.microsoft.com/office/drawing/2014/main" id="{F3821A3D-1F7B-42F4-B19F-8638BC84F649}"/>
              </a:ext>
            </a:extLst>
          </p:cNvPr>
          <p:cNvSpPr txBox="1"/>
          <p:nvPr/>
        </p:nvSpPr>
        <p:spPr>
          <a:xfrm>
            <a:off x="522990" y="1621908"/>
            <a:ext cx="11133826" cy="3408625"/>
          </a:xfrm>
          <a:prstGeom prst="rect">
            <a:avLst/>
          </a:prstGeom>
          <a:noFill/>
        </p:spPr>
        <p:txBody>
          <a:bodyPr wrap="square" numCol="1">
            <a:spAutoFit/>
          </a:bodyPr>
          <a:lstStyle/>
          <a:p>
            <a:pPr algn="just"/>
            <a:endParaRPr lang="en-US" sz="1550" dirty="0">
              <a:solidFill>
                <a:srgbClr val="002060"/>
              </a:solidFill>
            </a:endParaRPr>
          </a:p>
          <a:p>
            <a:pPr algn="just"/>
            <a:r>
              <a:rPr lang="en-US" sz="1550" dirty="0">
                <a:solidFill>
                  <a:srgbClr val="002060"/>
                </a:solidFill>
              </a:rPr>
              <a:t>Unloading control procedure of the fresh vessels</a:t>
            </a:r>
          </a:p>
          <a:p>
            <a:pPr algn="just"/>
            <a:r>
              <a:rPr lang="en-US" sz="1550" dirty="0">
                <a:solidFill>
                  <a:srgbClr val="002060"/>
                </a:solidFill>
              </a:rPr>
              <a:t>1) When a vessel arrives at port, Senasa staff will request a photocopy of the Fishing Report, authorize the unloading and carry out routine organoleptic controls. He will then intervene the remittances that will accompany the cargo in its respective transport for its subsequent validation.</a:t>
            </a:r>
          </a:p>
          <a:p>
            <a:pPr algn="just"/>
            <a:r>
              <a:rPr lang="en-US" sz="1550" b="1" dirty="0">
                <a:solidFill>
                  <a:srgbClr val="002060"/>
                </a:solidFill>
              </a:rPr>
              <a:t>2) The referred validation will consist of registering in the Fishing Report, the species transported and its destination. In places where there is no validation office, this will be carried out at the destination plants, either for processing or for release in order to process in another establishment.</a:t>
            </a:r>
          </a:p>
          <a:p>
            <a:pPr algn="just"/>
            <a:r>
              <a:rPr lang="en-US" sz="1550" dirty="0">
                <a:solidFill>
                  <a:srgbClr val="002060"/>
                </a:solidFill>
              </a:rPr>
              <a:t>3) The validation will be carried out over the total of the merchandise landed; This will allow knowing the destination of the same, either in the establishments authorized by Senasa or in those that have only municipal and / or provincial authorization, thus completing the control over the movement of fish in general.</a:t>
            </a:r>
          </a:p>
          <a:p>
            <a:pPr algn="just"/>
            <a:r>
              <a:rPr lang="en-US" sz="1550" dirty="0">
                <a:solidFill>
                  <a:srgbClr val="002060"/>
                </a:solidFill>
              </a:rPr>
              <a:t>4) Senasa personnel will prepare a pre-operative form prior to the departure of the ship. This form will be used</a:t>
            </a:r>
          </a:p>
          <a:p>
            <a:pPr algn="just"/>
            <a:r>
              <a:rPr lang="en-US" sz="1550" dirty="0">
                <a:solidFill>
                  <a:srgbClr val="002060"/>
                </a:solidFill>
              </a:rPr>
              <a:t>by the shipowners and / or whoever is responsible for the ship so that these vessels are adapted to current regulations. </a:t>
            </a:r>
          </a:p>
          <a:p>
            <a:pPr algn="just"/>
            <a:endParaRPr lang="en-US" sz="1400" dirty="0"/>
          </a:p>
        </p:txBody>
      </p:sp>
      <p:sp>
        <p:nvSpPr>
          <p:cNvPr id="12" name="11 Rectángulo"/>
          <p:cNvSpPr/>
          <p:nvPr/>
        </p:nvSpPr>
        <p:spPr>
          <a:xfrm>
            <a:off x="916489" y="5600287"/>
            <a:ext cx="10644554" cy="338554"/>
          </a:xfrm>
          <a:prstGeom prst="rect">
            <a:avLst/>
          </a:prstGeom>
        </p:spPr>
        <p:txBody>
          <a:bodyPr wrap="square">
            <a:spAutoFit/>
          </a:bodyPr>
          <a:lstStyle/>
          <a:p>
            <a:pPr marL="12700">
              <a:lnSpc>
                <a:spcPct val="100000"/>
              </a:lnSpc>
              <a:spcBef>
                <a:spcPts val="100"/>
              </a:spcBef>
            </a:pPr>
            <a:r>
              <a:rPr lang="en-US" sz="1600" b="1" dirty="0">
                <a:solidFill>
                  <a:srgbClr val="000000"/>
                </a:solidFill>
                <a:hlinkClick r:id="rId8"/>
              </a:rPr>
              <a:t>http://www.senasa.gob.ar/normativas/resolucion-348-2007-senasa-servicio-nacional-de-sanidad-y-calidad-agroalimentaria</a:t>
            </a:r>
            <a:endParaRPr lang="en-US" sz="1600" b="1" dirty="0">
              <a:solidFill>
                <a:srgbClr val="000000"/>
              </a:solidFill>
            </a:endParaRPr>
          </a:p>
        </p:txBody>
      </p:sp>
    </p:spTree>
    <p:extLst>
      <p:ext uri="{BB962C8B-B14F-4D97-AF65-F5344CB8AC3E}">
        <p14:creationId xmlns:p14="http://schemas.microsoft.com/office/powerpoint/2010/main" val="574109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circle(in)">
                                      <p:cBhvr>
                                        <p:cTn id="13"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89455" y="72829"/>
            <a:ext cx="5417236" cy="431676"/>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524000" y="647700"/>
            <a:ext cx="9131808" cy="4572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524001" y="6551676"/>
            <a:ext cx="9143999" cy="4572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8992996" y="6654917"/>
            <a:ext cx="1563878" cy="146343"/>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648780" y="6663025"/>
            <a:ext cx="1835701" cy="149416"/>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6735698" y="13540"/>
            <a:ext cx="1057655" cy="605027"/>
          </a:xfrm>
          <a:prstGeom prst="rect">
            <a:avLst/>
          </a:prstGeom>
          <a:blipFill>
            <a:blip r:embed="rId7" cstate="print"/>
            <a:stretch>
              <a:fillRect/>
            </a:stretch>
          </a:blipFill>
        </p:spPr>
        <p:txBody>
          <a:bodyPr wrap="square" lIns="0" tIns="0" rIns="0" bIns="0" rtlCol="0"/>
          <a:lstStyle/>
          <a:p>
            <a:endParaRPr/>
          </a:p>
        </p:txBody>
      </p:sp>
      <p:sp>
        <p:nvSpPr>
          <p:cNvPr id="12" name="CuadroTexto 11">
            <a:extLst>
              <a:ext uri="{FF2B5EF4-FFF2-40B4-BE49-F238E27FC236}">
                <a16:creationId xmlns:a16="http://schemas.microsoft.com/office/drawing/2014/main" id="{A95BFCAB-27FB-4A0B-96D0-4B3B916083B2}"/>
              </a:ext>
            </a:extLst>
          </p:cNvPr>
          <p:cNvSpPr txBox="1"/>
          <p:nvPr/>
        </p:nvSpPr>
        <p:spPr>
          <a:xfrm>
            <a:off x="623483" y="1392563"/>
            <a:ext cx="10202173" cy="1384995"/>
          </a:xfrm>
          <a:prstGeom prst="rect">
            <a:avLst/>
          </a:prstGeom>
          <a:noFill/>
        </p:spPr>
        <p:txBody>
          <a:bodyPr wrap="square">
            <a:spAutoFit/>
          </a:bodyPr>
          <a:lstStyle/>
          <a:p>
            <a:r>
              <a:rPr lang="es-ES" sz="2800" b="1" dirty="0" err="1">
                <a:solidFill>
                  <a:srgbClr val="002060"/>
                </a:solidFill>
              </a:rPr>
              <a:t>How</a:t>
            </a:r>
            <a:r>
              <a:rPr lang="es-ES" sz="2800" b="1" dirty="0">
                <a:solidFill>
                  <a:srgbClr val="002060"/>
                </a:solidFill>
              </a:rPr>
              <a:t> </a:t>
            </a:r>
            <a:r>
              <a:rPr lang="es-ES" sz="2800" b="1" dirty="0" err="1">
                <a:solidFill>
                  <a:srgbClr val="002060"/>
                </a:solidFill>
              </a:rPr>
              <a:t>we</a:t>
            </a:r>
            <a:r>
              <a:rPr lang="es-ES" sz="2800" b="1" dirty="0">
                <a:solidFill>
                  <a:srgbClr val="002060"/>
                </a:solidFill>
              </a:rPr>
              <a:t> </a:t>
            </a:r>
            <a:r>
              <a:rPr lang="es-ES" sz="2800" b="1" dirty="0" err="1">
                <a:solidFill>
                  <a:srgbClr val="002060"/>
                </a:solidFill>
              </a:rPr>
              <a:t>decrease</a:t>
            </a:r>
            <a:r>
              <a:rPr lang="es-ES" sz="2800" b="1" dirty="0">
                <a:solidFill>
                  <a:srgbClr val="002060"/>
                </a:solidFill>
              </a:rPr>
              <a:t> temperatura </a:t>
            </a:r>
            <a:r>
              <a:rPr lang="es-ES" sz="2800" b="1" dirty="0" err="1">
                <a:solidFill>
                  <a:srgbClr val="002060"/>
                </a:solidFill>
              </a:rPr>
              <a:t>since</a:t>
            </a:r>
            <a:r>
              <a:rPr lang="es-ES" sz="2800" b="1" dirty="0">
                <a:solidFill>
                  <a:srgbClr val="002060"/>
                </a:solidFill>
              </a:rPr>
              <a:t> </a:t>
            </a:r>
            <a:r>
              <a:rPr lang="es-ES" sz="2800" b="1" dirty="0" err="1">
                <a:solidFill>
                  <a:srgbClr val="002060"/>
                </a:solidFill>
              </a:rPr>
              <a:t>catching</a:t>
            </a:r>
            <a:r>
              <a:rPr lang="es-ES" sz="2800" b="1" dirty="0">
                <a:solidFill>
                  <a:srgbClr val="002060"/>
                </a:solidFill>
              </a:rPr>
              <a:t> </a:t>
            </a:r>
            <a:r>
              <a:rPr lang="es-ES" sz="2800" b="1" dirty="0" err="1">
                <a:solidFill>
                  <a:srgbClr val="002060"/>
                </a:solidFill>
              </a:rPr>
              <a:t>to</a:t>
            </a:r>
            <a:r>
              <a:rPr lang="es-ES" sz="2800" b="1" dirty="0">
                <a:solidFill>
                  <a:srgbClr val="002060"/>
                </a:solidFill>
              </a:rPr>
              <a:t> </a:t>
            </a:r>
            <a:r>
              <a:rPr lang="es-ES" sz="2800" b="1" dirty="0" err="1">
                <a:solidFill>
                  <a:srgbClr val="002060"/>
                </a:solidFill>
              </a:rPr>
              <a:t>process</a:t>
            </a:r>
            <a:r>
              <a:rPr lang="es-ES" sz="2800" b="1" dirty="0">
                <a:solidFill>
                  <a:srgbClr val="002060"/>
                </a:solidFill>
              </a:rPr>
              <a:t> final </a:t>
            </a:r>
            <a:r>
              <a:rPr lang="es-ES" sz="2800" b="1" dirty="0" err="1">
                <a:solidFill>
                  <a:srgbClr val="002060"/>
                </a:solidFill>
              </a:rPr>
              <a:t>steps</a:t>
            </a:r>
            <a:r>
              <a:rPr lang="es-ES" sz="2800" b="1" dirty="0">
                <a:solidFill>
                  <a:srgbClr val="002060"/>
                </a:solidFill>
              </a:rPr>
              <a:t> </a:t>
            </a:r>
          </a:p>
          <a:p>
            <a:r>
              <a:rPr lang="en-US" sz="2800" b="1" dirty="0">
                <a:solidFill>
                  <a:srgbClr val="002060"/>
                </a:solidFill>
                <a:effectLst>
                  <a:outerShdw blurRad="38100" dist="38100" dir="2700000" algn="tl">
                    <a:srgbClr val="000000">
                      <a:alpha val="43137"/>
                    </a:srgbClr>
                  </a:outerShdw>
                </a:effectLst>
              </a:rPr>
              <a:t>Target: </a:t>
            </a:r>
            <a:r>
              <a:rPr lang="en-US" sz="2800" dirty="0">
                <a:solidFill>
                  <a:srgbClr val="002060"/>
                </a:solidFill>
              </a:rPr>
              <a:t>to reach less than 10ºC after catching and to keep it below 5ºC during the manufacturing</a:t>
            </a:r>
          </a:p>
        </p:txBody>
      </p:sp>
      <p:sp>
        <p:nvSpPr>
          <p:cNvPr id="42" name="object 20"/>
          <p:cNvSpPr/>
          <p:nvPr/>
        </p:nvSpPr>
        <p:spPr>
          <a:xfrm>
            <a:off x="1420167" y="4189817"/>
            <a:ext cx="3352135" cy="2127233"/>
          </a:xfrm>
          <a:prstGeom prst="rect">
            <a:avLst/>
          </a:prstGeom>
          <a:blipFill>
            <a:blip r:embed="rId8" cstate="print"/>
            <a:stretch>
              <a:fillRect/>
            </a:stretch>
          </a:blipFill>
        </p:spPr>
        <p:txBody>
          <a:bodyPr wrap="square" lIns="0" tIns="0" rIns="0" bIns="0" rtlCol="0"/>
          <a:lstStyle/>
          <a:p>
            <a:endParaRPr/>
          </a:p>
        </p:txBody>
      </p:sp>
      <p:grpSp>
        <p:nvGrpSpPr>
          <p:cNvPr id="43" name="object 13"/>
          <p:cNvGrpSpPr/>
          <p:nvPr/>
        </p:nvGrpSpPr>
        <p:grpSpPr>
          <a:xfrm>
            <a:off x="6181283" y="4116366"/>
            <a:ext cx="2671019" cy="1371693"/>
            <a:chOff x="5190744" y="3832859"/>
            <a:chExt cx="2578735" cy="1675130"/>
          </a:xfrm>
        </p:grpSpPr>
        <p:sp>
          <p:nvSpPr>
            <p:cNvPr id="44" name="object 14"/>
            <p:cNvSpPr/>
            <p:nvPr/>
          </p:nvSpPr>
          <p:spPr>
            <a:xfrm>
              <a:off x="5231892" y="3832859"/>
              <a:ext cx="2537460" cy="1674876"/>
            </a:xfrm>
            <a:prstGeom prst="rect">
              <a:avLst/>
            </a:prstGeom>
            <a:blipFill>
              <a:blip r:embed="rId9" cstate="print"/>
              <a:stretch>
                <a:fillRect/>
              </a:stretch>
            </a:blipFill>
          </p:spPr>
          <p:txBody>
            <a:bodyPr wrap="square" lIns="0" tIns="0" rIns="0" bIns="0" rtlCol="0"/>
            <a:lstStyle/>
            <a:p>
              <a:endParaRPr/>
            </a:p>
          </p:txBody>
        </p:sp>
        <p:sp>
          <p:nvSpPr>
            <p:cNvPr id="45" name="object 15"/>
            <p:cNvSpPr/>
            <p:nvPr/>
          </p:nvSpPr>
          <p:spPr>
            <a:xfrm>
              <a:off x="5190744" y="4517148"/>
              <a:ext cx="2071116" cy="883907"/>
            </a:xfrm>
            <a:prstGeom prst="rect">
              <a:avLst/>
            </a:prstGeom>
            <a:blipFill>
              <a:blip r:embed="rId10" cstate="print"/>
              <a:stretch>
                <a:fillRect/>
              </a:stretch>
            </a:blipFill>
          </p:spPr>
          <p:txBody>
            <a:bodyPr wrap="square" lIns="0" tIns="0" rIns="0" bIns="0" rtlCol="0"/>
            <a:lstStyle/>
            <a:p>
              <a:endParaRPr/>
            </a:p>
          </p:txBody>
        </p:sp>
        <p:sp>
          <p:nvSpPr>
            <p:cNvPr id="46" name="object 16"/>
            <p:cNvSpPr/>
            <p:nvPr/>
          </p:nvSpPr>
          <p:spPr>
            <a:xfrm>
              <a:off x="5279136" y="3860291"/>
              <a:ext cx="2447543" cy="1584960"/>
            </a:xfrm>
            <a:prstGeom prst="rect">
              <a:avLst/>
            </a:prstGeom>
            <a:blipFill>
              <a:blip r:embed="rId11" cstate="print"/>
              <a:stretch>
                <a:fillRect/>
              </a:stretch>
            </a:blipFill>
          </p:spPr>
          <p:txBody>
            <a:bodyPr wrap="square" lIns="0" tIns="0" rIns="0" bIns="0" rtlCol="0"/>
            <a:lstStyle/>
            <a:p>
              <a:endParaRPr/>
            </a:p>
          </p:txBody>
        </p:sp>
        <p:sp>
          <p:nvSpPr>
            <p:cNvPr id="47" name="object 17"/>
            <p:cNvSpPr/>
            <p:nvPr/>
          </p:nvSpPr>
          <p:spPr>
            <a:xfrm>
              <a:off x="5279136" y="3860291"/>
              <a:ext cx="2447925" cy="1584960"/>
            </a:xfrm>
            <a:custGeom>
              <a:avLst/>
              <a:gdLst/>
              <a:ahLst/>
              <a:cxnLst/>
              <a:rect l="l" t="t" r="r" b="b"/>
              <a:pathLst>
                <a:path w="2447925" h="1584960">
                  <a:moveTo>
                    <a:pt x="0" y="555116"/>
                  </a:moveTo>
                  <a:lnTo>
                    <a:pt x="1025651" y="555116"/>
                  </a:lnTo>
                  <a:lnTo>
                    <a:pt x="1025651" y="396239"/>
                  </a:lnTo>
                  <a:lnTo>
                    <a:pt x="827531" y="396239"/>
                  </a:lnTo>
                  <a:lnTo>
                    <a:pt x="1223771" y="0"/>
                  </a:lnTo>
                  <a:lnTo>
                    <a:pt x="1620012" y="396239"/>
                  </a:lnTo>
                  <a:lnTo>
                    <a:pt x="1421891" y="396239"/>
                  </a:lnTo>
                  <a:lnTo>
                    <a:pt x="1421891" y="555116"/>
                  </a:lnTo>
                  <a:lnTo>
                    <a:pt x="2447543" y="555116"/>
                  </a:lnTo>
                  <a:lnTo>
                    <a:pt x="2447543" y="1584959"/>
                  </a:lnTo>
                  <a:lnTo>
                    <a:pt x="0" y="1584959"/>
                  </a:lnTo>
                  <a:lnTo>
                    <a:pt x="0" y="555116"/>
                  </a:lnTo>
                  <a:close/>
                </a:path>
              </a:pathLst>
            </a:custGeom>
            <a:ln w="9144">
              <a:solidFill>
                <a:srgbClr val="97B853"/>
              </a:solidFill>
            </a:ln>
          </p:spPr>
          <p:txBody>
            <a:bodyPr wrap="square" lIns="0" tIns="0" rIns="0" bIns="0" rtlCol="0"/>
            <a:lstStyle/>
            <a:p>
              <a:endParaRPr/>
            </a:p>
          </p:txBody>
        </p:sp>
      </p:grpSp>
      <p:sp>
        <p:nvSpPr>
          <p:cNvPr id="48" name="object 18"/>
          <p:cNvSpPr txBox="1"/>
          <p:nvPr/>
        </p:nvSpPr>
        <p:spPr>
          <a:xfrm>
            <a:off x="6400538" y="4755187"/>
            <a:ext cx="2280127" cy="566822"/>
          </a:xfrm>
          <a:prstGeom prst="rect">
            <a:avLst/>
          </a:prstGeom>
        </p:spPr>
        <p:txBody>
          <a:bodyPr vert="horz" wrap="square" lIns="0" tIns="12700" rIns="0" bIns="0" rtlCol="0">
            <a:spAutoFit/>
          </a:bodyPr>
          <a:lstStyle/>
          <a:p>
            <a:pPr marL="12700">
              <a:spcBef>
                <a:spcPts val="100"/>
              </a:spcBef>
            </a:pPr>
            <a:r>
              <a:rPr lang="es-ES" sz="1200" b="1" spc="-5" dirty="0">
                <a:latin typeface="Carlito"/>
                <a:cs typeface="Carlito"/>
              </a:rPr>
              <a:t>2º </a:t>
            </a:r>
            <a:r>
              <a:rPr sz="1200" b="1" spc="-5" dirty="0">
                <a:latin typeface="Carlito"/>
                <a:cs typeface="Carlito"/>
              </a:rPr>
              <a:t>TERMICAL SHOCK </a:t>
            </a:r>
            <a:r>
              <a:rPr sz="1200" b="1" spc="-50" dirty="0">
                <a:latin typeface="Carlito"/>
                <a:cs typeface="Carlito"/>
              </a:rPr>
              <a:t>AT</a:t>
            </a:r>
            <a:r>
              <a:rPr sz="1200" b="1" spc="-25" dirty="0">
                <a:latin typeface="Carlito"/>
                <a:cs typeface="Carlito"/>
              </a:rPr>
              <a:t> </a:t>
            </a:r>
            <a:r>
              <a:rPr sz="1200" b="1" spc="-5" dirty="0">
                <a:latin typeface="Carlito"/>
                <a:cs typeface="Carlito"/>
              </a:rPr>
              <a:t>PORT</a:t>
            </a:r>
            <a:endParaRPr sz="1200" b="1" dirty="0">
              <a:latin typeface="Carlito"/>
              <a:cs typeface="Carlito"/>
            </a:endParaRPr>
          </a:p>
          <a:p>
            <a:pPr marL="12700">
              <a:spcBef>
                <a:spcPts val="45"/>
              </a:spcBef>
            </a:pPr>
            <a:r>
              <a:rPr sz="1200" b="1" dirty="0">
                <a:latin typeface="Carlito"/>
                <a:cs typeface="Carlito"/>
              </a:rPr>
              <a:t>. </a:t>
            </a:r>
            <a:r>
              <a:rPr sz="1200" b="1" spc="-5" dirty="0">
                <a:latin typeface="Carlito"/>
                <a:cs typeface="Carlito"/>
              </a:rPr>
              <a:t>RE-ICING </a:t>
            </a:r>
            <a:r>
              <a:rPr sz="1200" b="1" dirty="0">
                <a:latin typeface="Carlito"/>
                <a:cs typeface="Carlito"/>
              </a:rPr>
              <a:t>IN</a:t>
            </a:r>
            <a:r>
              <a:rPr sz="1200" b="1" spc="-15" dirty="0">
                <a:latin typeface="Carlito"/>
                <a:cs typeface="Carlito"/>
              </a:rPr>
              <a:t> </a:t>
            </a:r>
            <a:r>
              <a:rPr sz="1200" b="1" spc="-10" dirty="0">
                <a:latin typeface="Carlito"/>
                <a:cs typeface="Carlito"/>
              </a:rPr>
              <a:t>TRUCKS</a:t>
            </a:r>
            <a:endParaRPr sz="1200" b="1" dirty="0">
              <a:latin typeface="Carlito"/>
              <a:cs typeface="Carlito"/>
            </a:endParaRPr>
          </a:p>
          <a:p>
            <a:pPr marL="12700"/>
            <a:r>
              <a:rPr sz="1200" b="1" dirty="0">
                <a:latin typeface="Carlito"/>
                <a:cs typeface="Carlito"/>
              </a:rPr>
              <a:t>. 1/5 </a:t>
            </a:r>
            <a:r>
              <a:rPr sz="1200" b="1" spc="-20" dirty="0">
                <a:latin typeface="Carlito"/>
                <a:cs typeface="Carlito"/>
              </a:rPr>
              <a:t>TO </a:t>
            </a:r>
            <a:r>
              <a:rPr sz="1200" b="1" dirty="0">
                <a:latin typeface="Carlito"/>
                <a:cs typeface="Carlito"/>
              </a:rPr>
              <a:t>1/3 </a:t>
            </a:r>
            <a:r>
              <a:rPr sz="1200" b="1" spc="-5" dirty="0">
                <a:latin typeface="Carlito"/>
                <a:cs typeface="Carlito"/>
              </a:rPr>
              <a:t>ICE/SHRIMP</a:t>
            </a:r>
            <a:endParaRPr sz="1200" b="1" dirty="0">
              <a:latin typeface="Carlito"/>
              <a:cs typeface="Carlito"/>
            </a:endParaRPr>
          </a:p>
        </p:txBody>
      </p:sp>
      <p:sp>
        <p:nvSpPr>
          <p:cNvPr id="50" name="49 Rectángulo"/>
          <p:cNvSpPr/>
          <p:nvPr/>
        </p:nvSpPr>
        <p:spPr>
          <a:xfrm>
            <a:off x="4971981" y="5487851"/>
            <a:ext cx="6096000" cy="923330"/>
          </a:xfrm>
          <a:prstGeom prst="rect">
            <a:avLst/>
          </a:prstGeom>
        </p:spPr>
        <p:txBody>
          <a:bodyPr>
            <a:spAutoFit/>
          </a:bodyPr>
          <a:lstStyle/>
          <a:p>
            <a:r>
              <a:rPr lang="en-US" b="1" u="sng" dirty="0">
                <a:solidFill>
                  <a:srgbClr val="002060"/>
                </a:solidFill>
              </a:rPr>
              <a:t>Thermal Shock: we are the only company that performs this action. </a:t>
            </a:r>
            <a:r>
              <a:rPr lang="en-US" b="1" u="sng" dirty="0">
                <a:solidFill>
                  <a:srgbClr val="FF0000"/>
                </a:solidFill>
              </a:rPr>
              <a:t>We will continue to guarantee ice conservation, boxes and optimal transport during all campaigns.</a:t>
            </a:r>
            <a:endParaRPr lang="es-ES" b="1" u="sng" dirty="0">
              <a:solidFill>
                <a:srgbClr val="FF0000"/>
              </a:solidFill>
            </a:endParaRPr>
          </a:p>
        </p:txBody>
      </p:sp>
      <p:sp>
        <p:nvSpPr>
          <p:cNvPr id="18" name="CuadroTexto 17">
            <a:extLst>
              <a:ext uri="{FF2B5EF4-FFF2-40B4-BE49-F238E27FC236}">
                <a16:creationId xmlns:a16="http://schemas.microsoft.com/office/drawing/2014/main" id="{C96198FF-BF03-4AC0-B227-DBF81B691839}"/>
              </a:ext>
            </a:extLst>
          </p:cNvPr>
          <p:cNvSpPr txBox="1"/>
          <p:nvPr/>
        </p:nvSpPr>
        <p:spPr>
          <a:xfrm>
            <a:off x="745536" y="759049"/>
            <a:ext cx="10202173" cy="584775"/>
          </a:xfrm>
          <a:prstGeom prst="rect">
            <a:avLst/>
          </a:prstGeom>
          <a:noFill/>
          <a:ln w="38100">
            <a:solidFill>
              <a:srgbClr val="0070C0"/>
            </a:solidFill>
          </a:ln>
        </p:spPr>
        <p:txBody>
          <a:bodyPr wrap="square">
            <a:spAutoFit/>
          </a:bodyPr>
          <a:lstStyle/>
          <a:p>
            <a:pPr algn="ctr"/>
            <a:r>
              <a:rPr lang="es-ES" sz="3200" b="1" dirty="0">
                <a:solidFill>
                  <a:srgbClr val="002060"/>
                </a:solidFill>
                <a:effectLst>
                  <a:outerShdw blurRad="38100" dist="38100" dir="2700000" algn="tl">
                    <a:srgbClr val="000000">
                      <a:alpha val="43137"/>
                    </a:srgbClr>
                  </a:outerShdw>
                </a:effectLst>
              </a:rPr>
              <a:t>2. </a:t>
            </a:r>
            <a:r>
              <a:rPr lang="es-ES" sz="3200" b="1" dirty="0" err="1">
                <a:solidFill>
                  <a:srgbClr val="002060"/>
                </a:solidFill>
                <a:effectLst>
                  <a:outerShdw blurRad="38100" dist="38100" dir="2700000" algn="tl">
                    <a:srgbClr val="000000">
                      <a:alpha val="43137"/>
                    </a:srgbClr>
                  </a:outerShdw>
                </a:effectLst>
              </a:rPr>
              <a:t>Temperature</a:t>
            </a:r>
            <a:r>
              <a:rPr lang="es-ES" sz="3200" b="1" dirty="0">
                <a:solidFill>
                  <a:srgbClr val="002060"/>
                </a:solidFill>
                <a:effectLst>
                  <a:outerShdw blurRad="38100" dist="38100" dir="2700000" algn="tl">
                    <a:srgbClr val="000000">
                      <a:alpha val="43137"/>
                    </a:srgbClr>
                  </a:outerShdw>
                </a:effectLst>
              </a:rPr>
              <a:t> </a:t>
            </a:r>
            <a:r>
              <a:rPr lang="es-ES" sz="3200" b="1" dirty="0" err="1">
                <a:solidFill>
                  <a:srgbClr val="002060"/>
                </a:solidFill>
                <a:effectLst>
                  <a:outerShdw blurRad="38100" dist="38100" dir="2700000" algn="tl">
                    <a:srgbClr val="000000">
                      <a:alpha val="43137"/>
                    </a:srgbClr>
                  </a:outerShdw>
                </a:effectLst>
              </a:rPr>
              <a:t>limits</a:t>
            </a:r>
            <a:r>
              <a:rPr lang="es-ES" sz="3200" b="1" dirty="0">
                <a:solidFill>
                  <a:srgbClr val="002060"/>
                </a:solidFill>
                <a:effectLst>
                  <a:outerShdw blurRad="38100" dist="38100" dir="2700000" algn="tl">
                    <a:srgbClr val="000000">
                      <a:alpha val="43137"/>
                    </a:srgbClr>
                  </a:outerShdw>
                </a:effectLst>
              </a:rPr>
              <a:t> (</a:t>
            </a:r>
            <a:r>
              <a:rPr lang="es-ES" sz="3200" b="1" dirty="0" err="1">
                <a:solidFill>
                  <a:srgbClr val="002060"/>
                </a:solidFill>
                <a:effectLst>
                  <a:outerShdw blurRad="38100" dist="38100" dir="2700000" algn="tl">
                    <a:srgbClr val="000000">
                      <a:alpha val="43137"/>
                    </a:srgbClr>
                  </a:outerShdw>
                </a:effectLst>
              </a:rPr>
              <a:t>Province</a:t>
            </a:r>
            <a:r>
              <a:rPr lang="es-ES" sz="3200" b="1" dirty="0">
                <a:solidFill>
                  <a:srgbClr val="002060"/>
                </a:solidFill>
                <a:effectLst>
                  <a:outerShdw blurRad="38100" dist="38100" dir="2700000" algn="tl">
                    <a:srgbClr val="000000">
                      <a:alpha val="43137"/>
                    </a:srgbClr>
                  </a:outerShdw>
                </a:effectLst>
              </a:rPr>
              <a:t> </a:t>
            </a:r>
            <a:r>
              <a:rPr lang="es-ES" sz="3200" b="1" dirty="0" err="1">
                <a:solidFill>
                  <a:srgbClr val="002060"/>
                </a:solidFill>
                <a:effectLst>
                  <a:outerShdw blurRad="38100" dist="38100" dir="2700000" algn="tl">
                    <a:srgbClr val="000000">
                      <a:alpha val="43137"/>
                    </a:srgbClr>
                  </a:outerShdw>
                </a:effectLst>
              </a:rPr>
              <a:t>Campaign</a:t>
            </a:r>
            <a:r>
              <a:rPr lang="es-ES" sz="3200" b="1" dirty="0">
                <a:solidFill>
                  <a:srgbClr val="002060"/>
                </a:solidFill>
                <a:effectLst>
                  <a:outerShdw blurRad="38100" dist="38100" dir="2700000" algn="tl">
                    <a:srgbClr val="000000">
                      <a:alpha val="43137"/>
                    </a:srgbClr>
                  </a:outerShdw>
                </a:effectLst>
              </a:rPr>
              <a:t>)</a:t>
            </a:r>
          </a:p>
        </p:txBody>
      </p:sp>
      <p:graphicFrame>
        <p:nvGraphicFramePr>
          <p:cNvPr id="21" name="object 8"/>
          <p:cNvGraphicFramePr>
            <a:graphicFrameLocks noGrp="1"/>
          </p:cNvGraphicFramePr>
          <p:nvPr>
            <p:extLst>
              <p:ext uri="{D42A27DB-BD31-4B8C-83A1-F6EECF244321}">
                <p14:modId xmlns:p14="http://schemas.microsoft.com/office/powerpoint/2010/main" val="1978154951"/>
              </p:ext>
            </p:extLst>
          </p:nvPr>
        </p:nvGraphicFramePr>
        <p:xfrm>
          <a:off x="4328132" y="2986688"/>
          <a:ext cx="6497524" cy="1093487"/>
        </p:xfrm>
        <a:graphic>
          <a:graphicData uri="http://schemas.openxmlformats.org/drawingml/2006/table">
            <a:tbl>
              <a:tblPr firstRow="1" bandRow="1">
                <a:tableStyleId>{2D5ABB26-0587-4C30-8999-92F81FD0307C}</a:tableStyleId>
              </a:tblPr>
              <a:tblGrid>
                <a:gridCol w="1711941">
                  <a:extLst>
                    <a:ext uri="{9D8B030D-6E8A-4147-A177-3AD203B41FA5}">
                      <a16:colId xmlns:a16="http://schemas.microsoft.com/office/drawing/2014/main" val="20000"/>
                    </a:ext>
                  </a:extLst>
                </a:gridCol>
                <a:gridCol w="1536821">
                  <a:extLst>
                    <a:ext uri="{9D8B030D-6E8A-4147-A177-3AD203B41FA5}">
                      <a16:colId xmlns:a16="http://schemas.microsoft.com/office/drawing/2014/main" val="20001"/>
                    </a:ext>
                  </a:extLst>
                </a:gridCol>
                <a:gridCol w="1624381">
                  <a:extLst>
                    <a:ext uri="{9D8B030D-6E8A-4147-A177-3AD203B41FA5}">
                      <a16:colId xmlns:a16="http://schemas.microsoft.com/office/drawing/2014/main" val="20003"/>
                    </a:ext>
                  </a:extLst>
                </a:gridCol>
                <a:gridCol w="1624381">
                  <a:extLst>
                    <a:ext uri="{9D8B030D-6E8A-4147-A177-3AD203B41FA5}">
                      <a16:colId xmlns:a16="http://schemas.microsoft.com/office/drawing/2014/main" val="20004"/>
                    </a:ext>
                  </a:extLst>
                </a:gridCol>
              </a:tblGrid>
              <a:tr h="572239">
                <a:tc>
                  <a:txBody>
                    <a:bodyPr/>
                    <a:lstStyle/>
                    <a:p>
                      <a:pPr marL="91440" marR="200660">
                        <a:lnSpc>
                          <a:spcPct val="100000"/>
                        </a:lnSpc>
                        <a:spcBef>
                          <a:spcPts val="295"/>
                        </a:spcBef>
                      </a:pPr>
                      <a:r>
                        <a:rPr sz="1050" b="1" dirty="0">
                          <a:solidFill>
                            <a:srgbClr val="FFFFFF"/>
                          </a:solidFill>
                          <a:latin typeface="Carlito"/>
                          <a:cs typeface="Carlito"/>
                        </a:rPr>
                        <a:t>TRIP TO</a:t>
                      </a:r>
                      <a:r>
                        <a:rPr sz="1050" b="1" spc="-80" dirty="0">
                          <a:solidFill>
                            <a:srgbClr val="FFFFFF"/>
                          </a:solidFill>
                          <a:latin typeface="Carlito"/>
                          <a:cs typeface="Carlito"/>
                        </a:rPr>
                        <a:t> </a:t>
                      </a:r>
                      <a:r>
                        <a:rPr sz="1050" b="1" spc="-5" dirty="0">
                          <a:solidFill>
                            <a:srgbClr val="FFFFFF"/>
                          </a:solidFill>
                          <a:latin typeface="Carlito"/>
                          <a:cs typeface="Carlito"/>
                        </a:rPr>
                        <a:t>FISHING  </a:t>
                      </a:r>
                      <a:r>
                        <a:rPr sz="1050" b="1" dirty="0">
                          <a:solidFill>
                            <a:srgbClr val="FFFFFF"/>
                          </a:solidFill>
                          <a:latin typeface="Carlito"/>
                          <a:cs typeface="Carlito"/>
                        </a:rPr>
                        <a:t>GROUND</a:t>
                      </a:r>
                      <a:endParaRPr sz="1050" dirty="0">
                        <a:latin typeface="Carlito"/>
                        <a:cs typeface="Carlito"/>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C5D9F0"/>
                    </a:solidFill>
                  </a:tcPr>
                </a:tc>
                <a:tc>
                  <a:txBody>
                    <a:bodyPr/>
                    <a:lstStyle/>
                    <a:p>
                      <a:pPr marL="92075" marR="0" lvl="0" indent="0" algn="l" defTabSz="914400" rtl="0" eaLnBrk="1" fontAlgn="auto" latinLnBrk="0" hangingPunct="1">
                        <a:lnSpc>
                          <a:spcPct val="100000"/>
                        </a:lnSpc>
                        <a:spcBef>
                          <a:spcPts val="295"/>
                        </a:spcBef>
                        <a:spcAft>
                          <a:spcPts val="0"/>
                        </a:spcAft>
                        <a:buClrTx/>
                        <a:buSzTx/>
                        <a:buFontTx/>
                        <a:buNone/>
                        <a:tabLst/>
                        <a:defRPr/>
                      </a:pPr>
                      <a:r>
                        <a:rPr lang="es-ES" sz="1050" b="1" spc="-5" dirty="0">
                          <a:solidFill>
                            <a:srgbClr val="FFFFFF"/>
                          </a:solidFill>
                          <a:latin typeface="Carlito"/>
                          <a:cs typeface="Carlito"/>
                        </a:rPr>
                        <a:t>FROM 1º </a:t>
                      </a:r>
                      <a:r>
                        <a:rPr sz="1050" b="1" spc="-5" dirty="0">
                          <a:solidFill>
                            <a:srgbClr val="FFFFFF"/>
                          </a:solidFill>
                          <a:latin typeface="Carlito"/>
                          <a:cs typeface="Carlito"/>
                        </a:rPr>
                        <a:t>CATCHING</a:t>
                      </a:r>
                      <a:r>
                        <a:rPr lang="es-ES" sz="1050" b="1" spc="-5" dirty="0">
                          <a:solidFill>
                            <a:srgbClr val="FFFFFF"/>
                          </a:solidFill>
                          <a:latin typeface="Carlito"/>
                          <a:cs typeface="Carlito"/>
                        </a:rPr>
                        <a:t>  TO COME</a:t>
                      </a:r>
                      <a:r>
                        <a:rPr lang="es-ES" sz="1050" b="1" spc="-5" baseline="0" dirty="0">
                          <a:solidFill>
                            <a:srgbClr val="FFFFFF"/>
                          </a:solidFill>
                          <a:latin typeface="Carlito"/>
                          <a:cs typeface="Carlito"/>
                        </a:rPr>
                        <a:t> BACK TO PORT</a:t>
                      </a:r>
                      <a:endParaRPr sz="1050" dirty="0">
                        <a:latin typeface="Carlito"/>
                        <a:cs typeface="Carlito"/>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C0504D"/>
                    </a:solidFill>
                  </a:tcPr>
                </a:tc>
                <a:tc>
                  <a:txBody>
                    <a:bodyPr/>
                    <a:lstStyle/>
                    <a:p>
                      <a:pPr marL="92075" marR="139700">
                        <a:lnSpc>
                          <a:spcPct val="100000"/>
                        </a:lnSpc>
                        <a:spcBef>
                          <a:spcPts val="295"/>
                        </a:spcBef>
                      </a:pPr>
                      <a:r>
                        <a:rPr sz="1050" b="1" spc="-5" dirty="0">
                          <a:solidFill>
                            <a:srgbClr val="FFFFFF"/>
                          </a:solidFill>
                          <a:latin typeface="Carlito"/>
                          <a:cs typeface="Carlito"/>
                        </a:rPr>
                        <a:t>UNLOADING</a:t>
                      </a:r>
                      <a:r>
                        <a:rPr sz="1050" b="1" spc="-60" dirty="0">
                          <a:solidFill>
                            <a:srgbClr val="FFFFFF"/>
                          </a:solidFill>
                          <a:latin typeface="Carlito"/>
                          <a:cs typeface="Carlito"/>
                        </a:rPr>
                        <a:t> </a:t>
                      </a:r>
                      <a:r>
                        <a:rPr sz="1050" b="1" dirty="0">
                          <a:solidFill>
                            <a:srgbClr val="FFFFFF"/>
                          </a:solidFill>
                          <a:latin typeface="Carlito"/>
                          <a:cs typeface="Carlito"/>
                        </a:rPr>
                        <a:t>AND  TRANSPORT TO  MADRYN</a:t>
                      </a:r>
                      <a:endParaRPr sz="1050" dirty="0">
                        <a:latin typeface="Carlito"/>
                        <a:cs typeface="Carlito"/>
                      </a:endParaRPr>
                    </a:p>
                  </a:txBody>
                  <a:tcPr marL="0" marR="0" marT="37465" marB="0">
                    <a:lnL w="12700" cap="flat" cmpd="sng" algn="ctr">
                      <a:solidFill>
                        <a:srgbClr val="FFFFFF"/>
                      </a:solidFill>
                      <a:prstDash val="solid"/>
                      <a:round/>
                      <a:headEnd type="none" w="med" len="med"/>
                      <a:tailEnd type="none" w="med" len="med"/>
                    </a:lnL>
                    <a:lnR w="12700">
                      <a:solidFill>
                        <a:srgbClr val="FFFFFF"/>
                      </a:solidFill>
                      <a:prstDash val="solid"/>
                    </a:lnR>
                    <a:lnT w="12700">
                      <a:solidFill>
                        <a:srgbClr val="FFFFFF"/>
                      </a:solidFill>
                      <a:prstDash val="solid"/>
                    </a:lnT>
                    <a:lnB w="38100" cap="flat" cmpd="sng" algn="ctr">
                      <a:solidFill>
                        <a:srgbClr val="FFFFFF"/>
                      </a:solidFill>
                      <a:prstDash val="solid"/>
                      <a:round/>
                      <a:headEnd type="none" w="med" len="med"/>
                      <a:tailEnd type="none" w="med" len="med"/>
                    </a:lnB>
                    <a:solidFill>
                      <a:srgbClr val="C0504D"/>
                    </a:solidFill>
                  </a:tcPr>
                </a:tc>
                <a:tc>
                  <a:txBody>
                    <a:bodyPr/>
                    <a:lstStyle/>
                    <a:p>
                      <a:pPr marL="92075" marR="137160">
                        <a:lnSpc>
                          <a:spcPct val="100000"/>
                        </a:lnSpc>
                        <a:spcBef>
                          <a:spcPts val="295"/>
                        </a:spcBef>
                      </a:pPr>
                      <a:r>
                        <a:rPr sz="1050" b="1" dirty="0">
                          <a:solidFill>
                            <a:srgbClr val="FFFFFF"/>
                          </a:solidFill>
                          <a:latin typeface="Carlito"/>
                          <a:cs typeface="Carlito"/>
                        </a:rPr>
                        <a:t>TERMICAL</a:t>
                      </a:r>
                      <a:r>
                        <a:rPr sz="1050" b="1" spc="-85" dirty="0">
                          <a:solidFill>
                            <a:srgbClr val="FFFFFF"/>
                          </a:solidFill>
                          <a:latin typeface="Carlito"/>
                          <a:cs typeface="Carlito"/>
                        </a:rPr>
                        <a:t> </a:t>
                      </a:r>
                      <a:r>
                        <a:rPr sz="1050" b="1" dirty="0">
                          <a:solidFill>
                            <a:srgbClr val="FFFFFF"/>
                          </a:solidFill>
                          <a:latin typeface="Carlito"/>
                          <a:cs typeface="Carlito"/>
                        </a:rPr>
                        <a:t>SHOCK  AND START  PRODUCTION</a:t>
                      </a:r>
                      <a:endParaRPr sz="1050" dirty="0">
                        <a:latin typeface="Carlito"/>
                        <a:cs typeface="Carlito"/>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C0504D"/>
                    </a:solidFill>
                  </a:tcPr>
                </a:tc>
                <a:extLst>
                  <a:ext uri="{0D108BD9-81ED-4DB2-BD59-A6C34878D82A}">
                    <a16:rowId xmlns:a16="http://schemas.microsoft.com/office/drawing/2014/main" val="10000"/>
                  </a:ext>
                </a:extLst>
              </a:tr>
              <a:tr h="521248">
                <a:tc>
                  <a:txBody>
                    <a:bodyPr/>
                    <a:lstStyle/>
                    <a:p>
                      <a:pPr marL="91440" algn="ctr">
                        <a:lnSpc>
                          <a:spcPct val="100000"/>
                        </a:lnSpc>
                        <a:spcBef>
                          <a:spcPts val="295"/>
                        </a:spcBef>
                      </a:pPr>
                      <a:endParaRPr sz="1050" dirty="0">
                        <a:latin typeface="Carlito"/>
                        <a:cs typeface="Carlito"/>
                      </a:endParaRPr>
                    </a:p>
                  </a:txBody>
                  <a:tcPr marL="0" marR="0" marT="374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5D9F0"/>
                    </a:solidFill>
                  </a:tcPr>
                </a:tc>
                <a:tc>
                  <a:txBody>
                    <a:bodyPr/>
                    <a:lstStyle/>
                    <a:p>
                      <a:pPr marL="92075">
                        <a:lnSpc>
                          <a:spcPct val="100000"/>
                        </a:lnSpc>
                        <a:spcBef>
                          <a:spcPts val="295"/>
                        </a:spcBef>
                      </a:pPr>
                      <a:r>
                        <a:rPr lang="es-ES" sz="1050" dirty="0">
                          <a:latin typeface="Carlito"/>
                          <a:cs typeface="Carlito"/>
                        </a:rPr>
                        <a:t>0-15H</a:t>
                      </a:r>
                      <a:endParaRPr sz="1050" dirty="0">
                        <a:latin typeface="Carlito"/>
                        <a:cs typeface="Carlito"/>
                      </a:endParaRPr>
                    </a:p>
                  </a:txBody>
                  <a:tcPr marL="0" marR="0" marT="374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8D0D0"/>
                    </a:solidFill>
                  </a:tcPr>
                </a:tc>
                <a:tc>
                  <a:txBody>
                    <a:bodyPr/>
                    <a:lstStyle/>
                    <a:p>
                      <a:pPr marL="92075">
                        <a:lnSpc>
                          <a:spcPct val="100000"/>
                        </a:lnSpc>
                        <a:spcBef>
                          <a:spcPts val="295"/>
                        </a:spcBef>
                      </a:pPr>
                      <a:r>
                        <a:rPr lang="es-ES" sz="1050" dirty="0">
                          <a:latin typeface="Carlito"/>
                          <a:cs typeface="Carlito"/>
                        </a:rPr>
                        <a:t>2-3H</a:t>
                      </a:r>
                      <a:endParaRPr sz="1050" dirty="0">
                        <a:latin typeface="Carlito"/>
                        <a:cs typeface="Carlito"/>
                      </a:endParaRPr>
                    </a:p>
                  </a:txBody>
                  <a:tcPr marL="0" marR="0" marT="37465" marB="0">
                    <a:lnL w="12700" cap="flat" cmpd="sng" algn="ctr">
                      <a:solidFill>
                        <a:srgbClr val="FFFFFF"/>
                      </a:solidFill>
                      <a:prstDash val="solid"/>
                      <a:round/>
                      <a:headEnd type="none" w="med" len="med"/>
                      <a:tailEnd type="none" w="med" len="med"/>
                    </a:lnL>
                    <a:lnR w="12700">
                      <a:solidFill>
                        <a:srgbClr val="FFFFFF"/>
                      </a:solidFill>
                      <a:prstDash val="solid"/>
                    </a:lnR>
                    <a:lnT w="38100" cap="flat" cmpd="sng" algn="ctr">
                      <a:solidFill>
                        <a:srgbClr val="FFFFFF"/>
                      </a:solidFill>
                      <a:prstDash val="solid"/>
                      <a:round/>
                      <a:headEnd type="none" w="med" len="med"/>
                      <a:tailEnd type="none" w="med" len="med"/>
                    </a:lnT>
                    <a:lnB w="12700">
                      <a:solidFill>
                        <a:srgbClr val="FFFFFF"/>
                      </a:solidFill>
                      <a:prstDash val="solid"/>
                    </a:lnB>
                    <a:solidFill>
                      <a:srgbClr val="E8D0D0"/>
                    </a:solidFill>
                  </a:tcPr>
                </a:tc>
                <a:tc>
                  <a:txBody>
                    <a:bodyPr/>
                    <a:lstStyle/>
                    <a:p>
                      <a:pPr marL="92075">
                        <a:lnSpc>
                          <a:spcPct val="100000"/>
                        </a:lnSpc>
                        <a:spcBef>
                          <a:spcPts val="295"/>
                        </a:spcBef>
                      </a:pPr>
                      <a:r>
                        <a:rPr sz="1050" dirty="0">
                          <a:latin typeface="Carlito"/>
                          <a:cs typeface="Carlito"/>
                        </a:rPr>
                        <a:t>FOODPARTNERS</a:t>
                      </a:r>
                    </a:p>
                  </a:txBody>
                  <a:tcPr marL="0" marR="0" marT="374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8D0D0"/>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116235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 calcmode="lin" valueType="num">
                                      <p:cBhvr additive="base">
                                        <p:cTn id="7"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89455" y="72829"/>
            <a:ext cx="5417236" cy="431676"/>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524000" y="647700"/>
            <a:ext cx="9131808" cy="4572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524001" y="6551676"/>
            <a:ext cx="9143999" cy="4572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8992996" y="6654917"/>
            <a:ext cx="1563878" cy="146343"/>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648780" y="6663025"/>
            <a:ext cx="1835701" cy="149416"/>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6735698" y="13540"/>
            <a:ext cx="1057655" cy="605027"/>
          </a:xfrm>
          <a:prstGeom prst="rect">
            <a:avLst/>
          </a:prstGeom>
          <a:blipFill>
            <a:blip r:embed="rId7" cstate="print"/>
            <a:stretch>
              <a:fillRect/>
            </a:stretch>
          </a:blipFill>
        </p:spPr>
        <p:txBody>
          <a:bodyPr wrap="square" lIns="0" tIns="0" rIns="0" bIns="0" rtlCol="0"/>
          <a:lstStyle/>
          <a:p>
            <a:endParaRPr/>
          </a:p>
        </p:txBody>
      </p:sp>
      <p:sp>
        <p:nvSpPr>
          <p:cNvPr id="12" name="object 12"/>
          <p:cNvSpPr txBox="1">
            <a:spLocks noGrp="1"/>
          </p:cNvSpPr>
          <p:nvPr>
            <p:ph type="title"/>
          </p:nvPr>
        </p:nvSpPr>
        <p:spPr>
          <a:xfrm>
            <a:off x="603005" y="927609"/>
            <a:ext cx="6799822" cy="443711"/>
          </a:xfrm>
          <a:prstGeom prst="rect">
            <a:avLst/>
          </a:prstGeom>
        </p:spPr>
        <p:txBody>
          <a:bodyPr vert="horz" wrap="square" lIns="0" tIns="12700" rIns="0" bIns="0" rtlCol="0" anchor="ctr">
            <a:spAutoFit/>
          </a:bodyPr>
          <a:lstStyle/>
          <a:p>
            <a:pPr marL="12700">
              <a:lnSpc>
                <a:spcPct val="100000"/>
              </a:lnSpc>
              <a:spcBef>
                <a:spcPts val="100"/>
              </a:spcBef>
            </a:pPr>
            <a:r>
              <a:rPr lang="en-US" sz="2800" b="1" dirty="0">
                <a:solidFill>
                  <a:srgbClr val="002060"/>
                </a:solidFill>
                <a:effectLst>
                  <a:outerShdw blurRad="38100" dist="38100" dir="2700000" algn="tl">
                    <a:srgbClr val="000000">
                      <a:alpha val="43137"/>
                    </a:srgbClr>
                  </a:outerShdw>
                </a:effectLst>
              </a:rPr>
              <a:t>Data and analysis of product captured </a:t>
            </a:r>
            <a:endParaRPr sz="2800" b="1" dirty="0">
              <a:solidFill>
                <a:srgbClr val="002060"/>
              </a:solidFill>
              <a:effectLst>
                <a:outerShdw blurRad="38100" dist="38100" dir="2700000" algn="tl">
                  <a:srgbClr val="000000">
                    <a:alpha val="43137"/>
                  </a:srgbClr>
                </a:outerShdw>
              </a:effectLst>
            </a:endParaRPr>
          </a:p>
        </p:txBody>
      </p:sp>
      <p:sp>
        <p:nvSpPr>
          <p:cNvPr id="22" name="object 12">
            <a:extLst>
              <a:ext uri="{FF2B5EF4-FFF2-40B4-BE49-F238E27FC236}">
                <a16:creationId xmlns:a16="http://schemas.microsoft.com/office/drawing/2014/main" id="{BDCA1294-4EB9-443C-95B7-FEEB1B61FC18}"/>
              </a:ext>
            </a:extLst>
          </p:cNvPr>
          <p:cNvSpPr txBox="1">
            <a:spLocks/>
          </p:cNvSpPr>
          <p:nvPr/>
        </p:nvSpPr>
        <p:spPr>
          <a:xfrm>
            <a:off x="730371" y="1764090"/>
            <a:ext cx="2590276" cy="659155"/>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nSpc>
                <a:spcPct val="100000"/>
              </a:lnSpc>
              <a:spcBef>
                <a:spcPts val="100"/>
              </a:spcBef>
            </a:pPr>
            <a:r>
              <a:rPr lang="en-US" sz="2400" b="1" dirty="0">
                <a:solidFill>
                  <a:srgbClr val="000000"/>
                </a:solidFill>
              </a:rPr>
              <a:t>1. Sea temperature:  </a:t>
            </a:r>
            <a:br>
              <a:rPr lang="en-US" sz="1800" dirty="0"/>
            </a:br>
            <a:endParaRPr lang="en-US" sz="1800" dirty="0"/>
          </a:p>
        </p:txBody>
      </p:sp>
      <p:pic>
        <p:nvPicPr>
          <p:cNvPr id="23" name="Imagen 22">
            <a:extLst>
              <a:ext uri="{FF2B5EF4-FFF2-40B4-BE49-F238E27FC236}">
                <a16:creationId xmlns:a16="http://schemas.microsoft.com/office/drawing/2014/main" id="{600E3E2B-F305-449E-8FD2-54059E563F15}"/>
              </a:ext>
            </a:extLst>
          </p:cNvPr>
          <p:cNvPicPr/>
          <p:nvPr/>
        </p:nvPicPr>
        <p:blipFill>
          <a:blip r:embed="rId8">
            <a:extLst>
              <a:ext uri="{28A0092B-C50C-407E-A947-70E740481C1C}">
                <a14:useLocalDpi xmlns:a14="http://schemas.microsoft.com/office/drawing/2010/main" val="0"/>
              </a:ext>
            </a:extLst>
          </a:blip>
          <a:stretch>
            <a:fillRect/>
          </a:stretch>
        </p:blipFill>
        <p:spPr>
          <a:xfrm>
            <a:off x="4900246" y="1477109"/>
            <a:ext cx="6951785" cy="3927230"/>
          </a:xfrm>
          <a:prstGeom prst="rect">
            <a:avLst/>
          </a:prstGeom>
        </p:spPr>
      </p:pic>
      <p:pic>
        <p:nvPicPr>
          <p:cNvPr id="3075"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3005" y="2294988"/>
            <a:ext cx="4156563" cy="3046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7 CuadroTexto"/>
          <p:cNvSpPr txBox="1"/>
          <p:nvPr/>
        </p:nvSpPr>
        <p:spPr>
          <a:xfrm>
            <a:off x="603005" y="5717196"/>
            <a:ext cx="11105476" cy="400110"/>
          </a:xfrm>
          <a:prstGeom prst="rect">
            <a:avLst/>
          </a:prstGeom>
          <a:noFill/>
        </p:spPr>
        <p:txBody>
          <a:bodyPr wrap="none" rtlCol="0">
            <a:spAutoFit/>
          </a:bodyPr>
          <a:lstStyle/>
          <a:p>
            <a:r>
              <a:rPr lang="en-US" sz="2000" b="1" dirty="0">
                <a:solidFill>
                  <a:srgbClr val="002060"/>
                </a:solidFill>
              </a:rPr>
              <a:t>The temperature of the product will fluctuate according to the temperature of the natural habitat (sea)</a:t>
            </a:r>
            <a:endParaRPr lang="es-ES" sz="2000" b="1" dirty="0">
              <a:solidFill>
                <a:srgbClr val="002060"/>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89455" y="72829"/>
            <a:ext cx="5417236" cy="431676"/>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524000" y="647700"/>
            <a:ext cx="9131808" cy="4572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524001" y="6551676"/>
            <a:ext cx="9143999" cy="4572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8992996" y="6654917"/>
            <a:ext cx="1563878" cy="146343"/>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648780" y="6663025"/>
            <a:ext cx="1835701" cy="149416"/>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6735698" y="13540"/>
            <a:ext cx="1057655" cy="605027"/>
          </a:xfrm>
          <a:prstGeom prst="rect">
            <a:avLst/>
          </a:prstGeom>
          <a:blipFill>
            <a:blip r:embed="rId7" cstate="print"/>
            <a:stretch>
              <a:fillRect/>
            </a:stretch>
          </a:blipFill>
        </p:spPr>
        <p:txBody>
          <a:bodyPr wrap="square" lIns="0" tIns="0" rIns="0" bIns="0" rtlCol="0"/>
          <a:lstStyle/>
          <a:p>
            <a:endParaRPr/>
          </a:p>
        </p:txBody>
      </p:sp>
      <p:sp>
        <p:nvSpPr>
          <p:cNvPr id="22" name="object 12">
            <a:extLst>
              <a:ext uri="{FF2B5EF4-FFF2-40B4-BE49-F238E27FC236}">
                <a16:creationId xmlns:a16="http://schemas.microsoft.com/office/drawing/2014/main" id="{BDCA1294-4EB9-443C-95B7-FEEB1B61FC18}"/>
              </a:ext>
            </a:extLst>
          </p:cNvPr>
          <p:cNvSpPr txBox="1">
            <a:spLocks/>
          </p:cNvSpPr>
          <p:nvPr/>
        </p:nvSpPr>
        <p:spPr>
          <a:xfrm>
            <a:off x="709076" y="821784"/>
            <a:ext cx="3715108" cy="659155"/>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nSpc>
                <a:spcPct val="100000"/>
              </a:lnSpc>
              <a:spcBef>
                <a:spcPts val="100"/>
              </a:spcBef>
            </a:pPr>
            <a:r>
              <a:rPr lang="en-US" sz="2400" b="1" dirty="0">
                <a:solidFill>
                  <a:srgbClr val="002060"/>
                </a:solidFill>
              </a:rPr>
              <a:t>2. Products on board :  </a:t>
            </a:r>
            <a:br>
              <a:rPr lang="en-US" sz="1800" dirty="0"/>
            </a:br>
            <a:endParaRPr lang="en-US" sz="1800" dirty="0"/>
          </a:p>
        </p:txBody>
      </p:sp>
      <p:pic>
        <p:nvPicPr>
          <p:cNvPr id="4104"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5516" y="1283450"/>
            <a:ext cx="3125963" cy="4168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5"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62836" y="1283450"/>
            <a:ext cx="3127068" cy="4168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10 CuadroTexto"/>
          <p:cNvSpPr txBox="1"/>
          <p:nvPr/>
        </p:nvSpPr>
        <p:spPr>
          <a:xfrm>
            <a:off x="6330462" y="821784"/>
            <a:ext cx="5522460" cy="1200329"/>
          </a:xfrm>
          <a:prstGeom prst="rect">
            <a:avLst/>
          </a:prstGeom>
          <a:noFill/>
        </p:spPr>
        <p:txBody>
          <a:bodyPr wrap="square" rtlCol="0">
            <a:spAutoFit/>
          </a:bodyPr>
          <a:lstStyle/>
          <a:p>
            <a:r>
              <a:rPr lang="es-ES" sz="2400" b="1" dirty="0">
                <a:solidFill>
                  <a:srgbClr val="002060"/>
                </a:solidFill>
                <a:latin typeface="+mj-lt"/>
                <a:ea typeface="+mj-ea"/>
                <a:cs typeface="+mj-cs"/>
              </a:rPr>
              <a:t>3. </a:t>
            </a:r>
            <a:r>
              <a:rPr lang="en-US" sz="2400" b="1" dirty="0">
                <a:solidFill>
                  <a:srgbClr val="002060"/>
                </a:solidFill>
                <a:latin typeface="+mj-lt"/>
                <a:ea typeface="+mj-ea"/>
                <a:cs typeface="+mj-cs"/>
              </a:rPr>
              <a:t>In hold on board (product</a:t>
            </a:r>
            <a:r>
              <a:rPr lang="es-ES" sz="2400" b="1" dirty="0">
                <a:solidFill>
                  <a:srgbClr val="002060"/>
                </a:solidFill>
                <a:latin typeface="+mj-lt"/>
                <a:ea typeface="+mj-ea"/>
                <a:cs typeface="+mj-cs"/>
              </a:rPr>
              <a:t>) – 1st </a:t>
            </a:r>
            <a:r>
              <a:rPr lang="es-ES" sz="2400" b="1" dirty="0" err="1">
                <a:solidFill>
                  <a:srgbClr val="002060"/>
                </a:solidFill>
                <a:latin typeface="+mj-lt"/>
                <a:ea typeface="+mj-ea"/>
                <a:cs typeface="+mj-cs"/>
              </a:rPr>
              <a:t>thermal</a:t>
            </a:r>
            <a:r>
              <a:rPr lang="es-ES" sz="2400" b="1" dirty="0">
                <a:solidFill>
                  <a:srgbClr val="002060"/>
                </a:solidFill>
                <a:latin typeface="+mj-lt"/>
                <a:ea typeface="+mj-ea"/>
                <a:cs typeface="+mj-cs"/>
              </a:rPr>
              <a:t> shock </a:t>
            </a:r>
          </a:p>
          <a:p>
            <a:endParaRPr lang="es-ES" sz="2400" b="1" dirty="0">
              <a:solidFill>
                <a:srgbClr val="000000"/>
              </a:solidFill>
              <a:latin typeface="+mj-lt"/>
              <a:ea typeface="+mj-ea"/>
              <a:cs typeface="+mj-cs"/>
            </a:endParaRPr>
          </a:p>
        </p:txBody>
      </p:sp>
      <p:pic>
        <p:nvPicPr>
          <p:cNvPr id="15" name="14 Imagen"/>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288777" y="1825257"/>
            <a:ext cx="2838814" cy="3626567"/>
          </a:xfrm>
          <a:prstGeom prst="rect">
            <a:avLst/>
          </a:prstGeom>
        </p:spPr>
      </p:pic>
      <p:sp>
        <p:nvSpPr>
          <p:cNvPr id="8" name="Flecha: a la derecha 7">
            <a:extLst>
              <a:ext uri="{FF2B5EF4-FFF2-40B4-BE49-F238E27FC236}">
                <a16:creationId xmlns:a16="http://schemas.microsoft.com/office/drawing/2014/main" id="{EEF23500-171B-4476-AA04-CAE0A57D067F}"/>
              </a:ext>
            </a:extLst>
          </p:cNvPr>
          <p:cNvSpPr/>
          <p:nvPr/>
        </p:nvSpPr>
        <p:spPr>
          <a:xfrm>
            <a:off x="604007" y="5813571"/>
            <a:ext cx="10746298" cy="4178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6" name="8 Imagen">
            <a:extLst>
              <a:ext uri="{FF2B5EF4-FFF2-40B4-BE49-F238E27FC236}">
                <a16:creationId xmlns:a16="http://schemas.microsoft.com/office/drawing/2014/main" id="{8631C940-132D-4087-9276-48B38E66F1D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091692" y="1847831"/>
            <a:ext cx="3039343" cy="3581417"/>
          </a:xfrm>
          <a:prstGeom prst="rect">
            <a:avLst/>
          </a:prstGeom>
        </p:spPr>
      </p:pic>
    </p:spTree>
    <p:extLst>
      <p:ext uri="{BB962C8B-B14F-4D97-AF65-F5344CB8AC3E}">
        <p14:creationId xmlns:p14="http://schemas.microsoft.com/office/powerpoint/2010/main" val="3349806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89455" y="72829"/>
            <a:ext cx="5417236" cy="431676"/>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524000" y="647700"/>
            <a:ext cx="9131808" cy="4572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524001" y="6551676"/>
            <a:ext cx="9143999" cy="4572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8992996" y="6654917"/>
            <a:ext cx="1563878" cy="146343"/>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648780" y="6663025"/>
            <a:ext cx="1835701" cy="149416"/>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6735698" y="13540"/>
            <a:ext cx="1057655" cy="605027"/>
          </a:xfrm>
          <a:prstGeom prst="rect">
            <a:avLst/>
          </a:prstGeom>
          <a:blipFill>
            <a:blip r:embed="rId7" cstate="print"/>
            <a:stretch>
              <a:fillRect/>
            </a:stretch>
          </a:blipFill>
        </p:spPr>
        <p:txBody>
          <a:bodyPr wrap="square" lIns="0" tIns="0" rIns="0" bIns="0" rtlCol="0"/>
          <a:lstStyle/>
          <a:p>
            <a:endParaRPr/>
          </a:p>
        </p:txBody>
      </p:sp>
      <p:sp>
        <p:nvSpPr>
          <p:cNvPr id="22" name="object 12">
            <a:extLst>
              <a:ext uri="{FF2B5EF4-FFF2-40B4-BE49-F238E27FC236}">
                <a16:creationId xmlns:a16="http://schemas.microsoft.com/office/drawing/2014/main" id="{BDCA1294-4EB9-443C-95B7-FEEB1B61FC18}"/>
              </a:ext>
            </a:extLst>
          </p:cNvPr>
          <p:cNvSpPr txBox="1">
            <a:spLocks/>
          </p:cNvSpPr>
          <p:nvPr/>
        </p:nvSpPr>
        <p:spPr>
          <a:xfrm>
            <a:off x="736121" y="928222"/>
            <a:ext cx="6147757" cy="659155"/>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nSpc>
                <a:spcPct val="100000"/>
              </a:lnSpc>
              <a:spcBef>
                <a:spcPts val="100"/>
              </a:spcBef>
            </a:pPr>
            <a:r>
              <a:rPr lang="en-US" sz="2400" b="1" dirty="0">
                <a:solidFill>
                  <a:srgbClr val="002060"/>
                </a:solidFill>
              </a:rPr>
              <a:t>3. Conditioning on deck/ Discharge on deck :  </a:t>
            </a:r>
            <a:br>
              <a:rPr lang="en-US" sz="1800" dirty="0"/>
            </a:br>
            <a:endParaRPr lang="en-US" sz="1800" dirty="0"/>
          </a:p>
        </p:txBody>
      </p:sp>
      <p:sp>
        <p:nvSpPr>
          <p:cNvPr id="24" name="CuadroTexto 23">
            <a:extLst>
              <a:ext uri="{FF2B5EF4-FFF2-40B4-BE49-F238E27FC236}">
                <a16:creationId xmlns:a16="http://schemas.microsoft.com/office/drawing/2014/main" id="{57D2DC46-9CBE-43C0-B802-214D480F2C5D}"/>
              </a:ext>
            </a:extLst>
          </p:cNvPr>
          <p:cNvSpPr txBox="1"/>
          <p:nvPr/>
        </p:nvSpPr>
        <p:spPr>
          <a:xfrm>
            <a:off x="4667055" y="4531494"/>
            <a:ext cx="3184852" cy="923330"/>
          </a:xfrm>
          <a:prstGeom prst="rect">
            <a:avLst/>
          </a:prstGeom>
          <a:noFill/>
        </p:spPr>
        <p:txBody>
          <a:bodyPr wrap="square" rtlCol="0">
            <a:spAutoFit/>
          </a:bodyPr>
          <a:lstStyle/>
          <a:p>
            <a:pPr algn="ctr"/>
            <a:r>
              <a:rPr lang="en-US" b="1" dirty="0">
                <a:solidFill>
                  <a:srgbClr val="002060"/>
                </a:solidFill>
              </a:rPr>
              <a:t>See attached video of the </a:t>
            </a:r>
            <a:r>
              <a:rPr lang="en-US" b="1" dirty="0">
                <a:solidFill>
                  <a:srgbClr val="002060"/>
                </a:solidFill>
                <a:hlinkClick r:id="rId8" action="ppaction://hlinkfile"/>
              </a:rPr>
              <a:t>2nd thermal shock in transport.</a:t>
            </a:r>
            <a:endParaRPr lang="es-ES" b="1" dirty="0">
              <a:solidFill>
                <a:srgbClr val="002060"/>
              </a:solidFill>
            </a:endParaRPr>
          </a:p>
          <a:p>
            <a:pPr algn="ctr"/>
            <a:r>
              <a:rPr lang="es-ES" b="1" dirty="0">
                <a:solidFill>
                  <a:srgbClr val="002060"/>
                </a:solidFill>
              </a:rPr>
              <a:t>A- </a:t>
            </a:r>
            <a:r>
              <a:rPr lang="es-ES" b="1" dirty="0" err="1">
                <a:solidFill>
                  <a:srgbClr val="002060"/>
                </a:solidFill>
              </a:rPr>
              <a:t>Ship</a:t>
            </a:r>
            <a:r>
              <a:rPr lang="es-ES" b="1" dirty="0">
                <a:solidFill>
                  <a:srgbClr val="002060"/>
                </a:solidFill>
              </a:rPr>
              <a:t> </a:t>
            </a:r>
            <a:r>
              <a:rPr lang="es-ES" b="1" dirty="0" err="1">
                <a:solidFill>
                  <a:srgbClr val="002060"/>
                </a:solidFill>
              </a:rPr>
              <a:t>Unloading</a:t>
            </a:r>
            <a:endParaRPr lang="es-ES" b="1" dirty="0">
              <a:solidFill>
                <a:srgbClr val="002060"/>
              </a:solidFill>
            </a:endParaRPr>
          </a:p>
        </p:txBody>
      </p:sp>
      <p:pic>
        <p:nvPicPr>
          <p:cNvPr id="5122"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18477" y="1749662"/>
            <a:ext cx="3352800" cy="2657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7 Imagen"/>
          <p:cNvPicPr>
            <a:picLocks noChangeAspect="1"/>
          </p:cNvPicPr>
          <p:nvPr/>
        </p:nvPicPr>
        <p:blipFill rotWithShape="1">
          <a:blip r:embed="rId10" cstate="print">
            <a:extLst>
              <a:ext uri="{28A0092B-C50C-407E-A947-70E740481C1C}">
                <a14:useLocalDpi xmlns:a14="http://schemas.microsoft.com/office/drawing/2010/main" val="0"/>
              </a:ext>
            </a:extLst>
          </a:blip>
          <a:srcRect l="773" t="11344" r="-773" b="20636"/>
          <a:stretch/>
        </p:blipFill>
        <p:spPr>
          <a:xfrm>
            <a:off x="4793516" y="1770089"/>
            <a:ext cx="2931930" cy="2567457"/>
          </a:xfrm>
          <a:prstGeom prst="rect">
            <a:avLst/>
          </a:prstGeom>
        </p:spPr>
      </p:pic>
      <p:pic>
        <p:nvPicPr>
          <p:cNvPr id="10" name="18 Imagen">
            <a:extLst>
              <a:ext uri="{FF2B5EF4-FFF2-40B4-BE49-F238E27FC236}">
                <a16:creationId xmlns:a16="http://schemas.microsoft.com/office/drawing/2014/main" id="{F462260A-A71C-4AD4-929C-8BCADF931B5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961509" y="1749662"/>
            <a:ext cx="2596761" cy="2608310"/>
          </a:xfrm>
          <a:prstGeom prst="rect">
            <a:avLst/>
          </a:prstGeom>
        </p:spPr>
      </p:pic>
      <p:sp>
        <p:nvSpPr>
          <p:cNvPr id="14" name="CuadroTexto 13">
            <a:extLst>
              <a:ext uri="{FF2B5EF4-FFF2-40B4-BE49-F238E27FC236}">
                <a16:creationId xmlns:a16="http://schemas.microsoft.com/office/drawing/2014/main" id="{FA7BFD69-8FB0-4117-805D-84ED17193FF4}"/>
              </a:ext>
            </a:extLst>
          </p:cNvPr>
          <p:cNvSpPr txBox="1"/>
          <p:nvPr/>
        </p:nvSpPr>
        <p:spPr>
          <a:xfrm>
            <a:off x="4731229" y="5549291"/>
            <a:ext cx="3184852" cy="923330"/>
          </a:xfrm>
          <a:prstGeom prst="rect">
            <a:avLst/>
          </a:prstGeom>
          <a:noFill/>
        </p:spPr>
        <p:txBody>
          <a:bodyPr wrap="square" rtlCol="0">
            <a:spAutoFit/>
          </a:bodyPr>
          <a:lstStyle/>
          <a:p>
            <a:pPr algn="ctr"/>
            <a:r>
              <a:rPr lang="en-US" b="1" dirty="0">
                <a:solidFill>
                  <a:srgbClr val="002060"/>
                </a:solidFill>
              </a:rPr>
              <a:t>See attached video of the </a:t>
            </a:r>
            <a:r>
              <a:rPr lang="en-US" b="1" dirty="0">
                <a:solidFill>
                  <a:srgbClr val="002060"/>
                </a:solidFill>
                <a:hlinkClick r:id="rId12" action="ppaction://hlinkfile"/>
              </a:rPr>
              <a:t>2nd thermal shock in transport</a:t>
            </a:r>
            <a:r>
              <a:rPr lang="en-US" b="1" dirty="0">
                <a:solidFill>
                  <a:srgbClr val="002060"/>
                </a:solidFill>
              </a:rPr>
              <a:t>.</a:t>
            </a:r>
            <a:endParaRPr lang="es-ES" b="1" dirty="0">
              <a:solidFill>
                <a:srgbClr val="002060"/>
              </a:solidFill>
            </a:endParaRPr>
          </a:p>
          <a:p>
            <a:pPr algn="ctr"/>
            <a:r>
              <a:rPr lang="es-ES" b="1" dirty="0">
                <a:solidFill>
                  <a:srgbClr val="002060"/>
                </a:solidFill>
              </a:rPr>
              <a:t>B- </a:t>
            </a:r>
            <a:r>
              <a:rPr lang="es-ES" b="1" dirty="0" err="1">
                <a:solidFill>
                  <a:srgbClr val="002060"/>
                </a:solidFill>
              </a:rPr>
              <a:t>Loading</a:t>
            </a:r>
            <a:r>
              <a:rPr lang="es-ES" b="1" dirty="0">
                <a:solidFill>
                  <a:srgbClr val="002060"/>
                </a:solidFill>
              </a:rPr>
              <a:t> </a:t>
            </a:r>
            <a:r>
              <a:rPr lang="es-ES" b="1" dirty="0" err="1">
                <a:solidFill>
                  <a:srgbClr val="002060"/>
                </a:solidFill>
              </a:rPr>
              <a:t>truck</a:t>
            </a:r>
            <a:r>
              <a:rPr lang="es-ES" b="1" dirty="0">
                <a:solidFill>
                  <a:srgbClr val="002060"/>
                </a:solidFill>
              </a:rPr>
              <a:t>  : </a:t>
            </a:r>
          </a:p>
        </p:txBody>
      </p:sp>
    </p:spTree>
    <p:extLst>
      <p:ext uri="{BB962C8B-B14F-4D97-AF65-F5344CB8AC3E}">
        <p14:creationId xmlns:p14="http://schemas.microsoft.com/office/powerpoint/2010/main" val="373487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barn(inVertical)">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barn(inVertical)">
                                      <p:cBhvr>
                                        <p:cTn id="2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89455" y="72829"/>
            <a:ext cx="5417236" cy="431676"/>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524000" y="647700"/>
            <a:ext cx="9131808" cy="4572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524001" y="6551676"/>
            <a:ext cx="9143999" cy="4572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9205149" y="6650442"/>
            <a:ext cx="1563878" cy="146343"/>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648780" y="6663025"/>
            <a:ext cx="1835701" cy="149416"/>
          </a:xfrm>
          <a:prstGeom prst="rect">
            <a:avLst/>
          </a:prstGeom>
          <a:blipFill>
            <a:blip r:embed="rId6" cstate="print"/>
            <a:stretch>
              <a:fillRect/>
            </a:stretch>
          </a:blipFill>
        </p:spPr>
        <p:txBody>
          <a:bodyPr wrap="square" lIns="0" tIns="0" rIns="0" bIns="0" rtlCol="0"/>
          <a:lstStyle/>
          <a:p>
            <a:endParaRPr dirty="0"/>
          </a:p>
        </p:txBody>
      </p:sp>
      <p:sp>
        <p:nvSpPr>
          <p:cNvPr id="7" name="object 7"/>
          <p:cNvSpPr/>
          <p:nvPr/>
        </p:nvSpPr>
        <p:spPr>
          <a:xfrm>
            <a:off x="6735698" y="13540"/>
            <a:ext cx="1057655" cy="605027"/>
          </a:xfrm>
          <a:prstGeom prst="rect">
            <a:avLst/>
          </a:prstGeom>
          <a:blipFill>
            <a:blip r:embed="rId7" cstate="print"/>
            <a:stretch>
              <a:fillRect/>
            </a:stretch>
          </a:blipFill>
        </p:spPr>
        <p:txBody>
          <a:bodyPr wrap="square" lIns="0" tIns="0" rIns="0" bIns="0" rtlCol="0"/>
          <a:lstStyle/>
          <a:p>
            <a:endParaRPr/>
          </a:p>
        </p:txBody>
      </p:sp>
      <p:sp>
        <p:nvSpPr>
          <p:cNvPr id="22" name="object 12">
            <a:extLst>
              <a:ext uri="{FF2B5EF4-FFF2-40B4-BE49-F238E27FC236}">
                <a16:creationId xmlns:a16="http://schemas.microsoft.com/office/drawing/2014/main" id="{BDCA1294-4EB9-443C-95B7-FEEB1B61FC18}"/>
              </a:ext>
            </a:extLst>
          </p:cNvPr>
          <p:cNvSpPr txBox="1">
            <a:spLocks/>
          </p:cNvSpPr>
          <p:nvPr/>
        </p:nvSpPr>
        <p:spPr>
          <a:xfrm>
            <a:off x="745306" y="745120"/>
            <a:ext cx="7048047" cy="948978"/>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nSpc>
                <a:spcPct val="100000"/>
              </a:lnSpc>
              <a:spcBef>
                <a:spcPts val="100"/>
              </a:spcBef>
            </a:pPr>
            <a:r>
              <a:rPr lang="en-US" sz="2400" b="1" dirty="0">
                <a:solidFill>
                  <a:srgbClr val="000000"/>
                </a:solidFill>
              </a:rPr>
              <a:t> </a:t>
            </a:r>
            <a:r>
              <a:rPr lang="en-US" sz="2400" b="1" dirty="0">
                <a:solidFill>
                  <a:srgbClr val="002060"/>
                </a:solidFill>
              </a:rPr>
              <a:t>4. Reception of raw material (land plant)</a:t>
            </a:r>
            <a:endParaRPr lang="en-US" sz="2400" dirty="0">
              <a:solidFill>
                <a:srgbClr val="002060"/>
              </a:solidFill>
            </a:endParaRPr>
          </a:p>
          <a:p>
            <a:pPr marL="12700">
              <a:lnSpc>
                <a:spcPct val="100000"/>
              </a:lnSpc>
              <a:spcBef>
                <a:spcPts val="100"/>
              </a:spcBef>
            </a:pPr>
            <a:r>
              <a:rPr lang="en-US" sz="1800" dirty="0">
                <a:solidFill>
                  <a:srgbClr val="002060"/>
                </a:solidFill>
              </a:rPr>
              <a:t>If needed, product will be reconditioned with ice and kept in a cool chamber while waiting for processing</a:t>
            </a:r>
            <a:r>
              <a:rPr lang="en-US" sz="1800" dirty="0">
                <a:solidFill>
                  <a:srgbClr val="000000"/>
                </a:solidFill>
              </a:rPr>
              <a:t>.</a:t>
            </a:r>
            <a:endParaRPr lang="en-US" sz="1800" dirty="0"/>
          </a:p>
        </p:txBody>
      </p:sp>
      <p:pic>
        <p:nvPicPr>
          <p:cNvPr id="11" name="Imagen 10">
            <a:extLst>
              <a:ext uri="{FF2B5EF4-FFF2-40B4-BE49-F238E27FC236}">
                <a16:creationId xmlns:a16="http://schemas.microsoft.com/office/drawing/2014/main" id="{C97E05AE-B9EF-489C-B9C3-8CBA1D665F64}"/>
              </a:ext>
            </a:extLst>
          </p:cNvPr>
          <p:cNvPicPr/>
          <p:nvPr/>
        </p:nvPicPr>
        <p:blipFill rotWithShape="1">
          <a:blip r:embed="rId8">
            <a:extLst>
              <a:ext uri="{28A0092B-C50C-407E-A947-70E740481C1C}">
                <a14:useLocalDpi xmlns:a14="http://schemas.microsoft.com/office/drawing/2010/main" val="0"/>
              </a:ext>
            </a:extLst>
          </a:blip>
          <a:srcRect r="6883"/>
          <a:stretch/>
        </p:blipFill>
        <p:spPr>
          <a:xfrm>
            <a:off x="1129313" y="1851696"/>
            <a:ext cx="6280031" cy="3714500"/>
          </a:xfrm>
          <a:prstGeom prst="rect">
            <a:avLst/>
          </a:prstGeom>
        </p:spPr>
      </p:pic>
      <p:sp>
        <p:nvSpPr>
          <p:cNvPr id="12" name="CuadroTexto 11">
            <a:extLst>
              <a:ext uri="{FF2B5EF4-FFF2-40B4-BE49-F238E27FC236}">
                <a16:creationId xmlns:a16="http://schemas.microsoft.com/office/drawing/2014/main" id="{30991D74-CBF5-4C0A-8FF2-2AC1B3A6F03A}"/>
              </a:ext>
            </a:extLst>
          </p:cNvPr>
          <p:cNvSpPr txBox="1"/>
          <p:nvPr/>
        </p:nvSpPr>
        <p:spPr>
          <a:xfrm>
            <a:off x="471576" y="5563969"/>
            <a:ext cx="10495470" cy="646331"/>
          </a:xfrm>
          <a:prstGeom prst="rect">
            <a:avLst/>
          </a:prstGeom>
          <a:noFill/>
        </p:spPr>
        <p:txBody>
          <a:bodyPr wrap="square">
            <a:spAutoFit/>
          </a:bodyPr>
          <a:lstStyle/>
          <a:p>
            <a:r>
              <a:rPr lang="en-US" b="1" dirty="0">
                <a:solidFill>
                  <a:srgbClr val="002060"/>
                </a:solidFill>
              </a:rPr>
              <a:t>Acceptance/refusal or corrective measures are applied. The organoleptic values ​​should be optimal. Temperature is not a quality condition. It is only a variable that is controlled throughout the process.</a:t>
            </a:r>
            <a:endParaRPr lang="es-ES" b="1" dirty="0">
              <a:solidFill>
                <a:srgbClr val="002060"/>
              </a:solidFill>
            </a:endParaRPr>
          </a:p>
        </p:txBody>
      </p:sp>
      <p:pic>
        <p:nvPicPr>
          <p:cNvPr id="9" name="8 Imagen"/>
          <p:cNvPicPr>
            <a:picLocks noChangeAspect="1"/>
          </p:cNvPicPr>
          <p:nvPr/>
        </p:nvPicPr>
        <p:blipFill rotWithShape="1">
          <a:blip r:embed="rId9" cstate="print">
            <a:extLst>
              <a:ext uri="{28A0092B-C50C-407E-A947-70E740481C1C}">
                <a14:useLocalDpi xmlns:a14="http://schemas.microsoft.com/office/drawing/2010/main" val="0"/>
              </a:ext>
            </a:extLst>
          </a:blip>
          <a:srcRect l="6588" t="7356" r="8771" b="5812"/>
          <a:stretch/>
        </p:blipFill>
        <p:spPr>
          <a:xfrm>
            <a:off x="7851695" y="745120"/>
            <a:ext cx="3718982" cy="4871116"/>
          </a:xfrm>
          <a:prstGeom prst="rect">
            <a:avLst/>
          </a:prstGeom>
        </p:spPr>
      </p:pic>
    </p:spTree>
    <p:extLst>
      <p:ext uri="{BB962C8B-B14F-4D97-AF65-F5344CB8AC3E}">
        <p14:creationId xmlns:p14="http://schemas.microsoft.com/office/powerpoint/2010/main" val="861557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84233385-07FC-4116-BC03-F3A4C7E502C2}"/>
              </a:ext>
            </a:extLst>
          </p:cNvPr>
          <p:cNvSpPr>
            <a:spLocks noGrp="1"/>
          </p:cNvSpPr>
          <p:nvPr>
            <p:ph type="title"/>
          </p:nvPr>
        </p:nvSpPr>
        <p:spPr>
          <a:xfrm>
            <a:off x="539263" y="738555"/>
            <a:ext cx="7291752" cy="1518452"/>
          </a:xfrm>
        </p:spPr>
        <p:txBody>
          <a:bodyPr>
            <a:normAutofit fontScale="90000"/>
          </a:bodyPr>
          <a:lstStyle/>
          <a:p>
            <a:r>
              <a:rPr lang="en-US" sz="3600" dirty="0">
                <a:solidFill>
                  <a:srgbClr val="002060"/>
                </a:solidFill>
                <a:effectLst>
                  <a:outerShdw blurRad="38100" dist="38100" dir="2700000" algn="tl">
                    <a:srgbClr val="000000">
                      <a:alpha val="43137"/>
                    </a:srgbClr>
                  </a:outerShdw>
                </a:effectLst>
              </a:rPr>
              <a:t>Let's talk about temperatures and organoleptic values </a:t>
            </a:r>
            <a:r>
              <a:rPr lang="es-ES" sz="3600" dirty="0">
                <a:solidFill>
                  <a:srgbClr val="002060"/>
                </a:solidFill>
                <a:effectLst>
                  <a:outerShdw blurRad="38100" dist="38100" dir="2700000" algn="tl">
                    <a:srgbClr val="000000">
                      <a:alpha val="43137"/>
                    </a:srgbClr>
                  </a:outerShdw>
                </a:effectLst>
              </a:rPr>
              <a:t>HACCP / SENASA / FDA</a:t>
            </a:r>
          </a:p>
        </p:txBody>
      </p:sp>
      <p:sp>
        <p:nvSpPr>
          <p:cNvPr id="3" name="Marcador de contenido 2">
            <a:extLst>
              <a:ext uri="{FF2B5EF4-FFF2-40B4-BE49-F238E27FC236}">
                <a16:creationId xmlns:a16="http://schemas.microsoft.com/office/drawing/2014/main" id="{233E9B4C-8182-4FCC-881C-EAD2EB09FFA2}"/>
              </a:ext>
            </a:extLst>
          </p:cNvPr>
          <p:cNvSpPr>
            <a:spLocks noGrp="1"/>
          </p:cNvSpPr>
          <p:nvPr>
            <p:ph idx="1"/>
          </p:nvPr>
        </p:nvSpPr>
        <p:spPr>
          <a:xfrm>
            <a:off x="804672" y="2421683"/>
            <a:ext cx="4765949" cy="3353476"/>
          </a:xfrm>
        </p:spPr>
        <p:txBody>
          <a:bodyPr anchor="t">
            <a:normAutofit/>
          </a:bodyPr>
          <a:lstStyle/>
          <a:p>
            <a:r>
              <a:rPr lang="es-ES" sz="1500" dirty="0" err="1">
                <a:solidFill>
                  <a:srgbClr val="002060"/>
                </a:solidFill>
              </a:rPr>
              <a:t>Our</a:t>
            </a:r>
            <a:r>
              <a:rPr lang="es-ES" sz="1500" dirty="0">
                <a:solidFill>
                  <a:srgbClr val="002060"/>
                </a:solidFill>
              </a:rPr>
              <a:t> </a:t>
            </a:r>
            <a:r>
              <a:rPr lang="es-ES" sz="1500" dirty="0" err="1">
                <a:solidFill>
                  <a:srgbClr val="002060"/>
                </a:solidFill>
              </a:rPr>
              <a:t>factory</a:t>
            </a:r>
            <a:r>
              <a:rPr lang="es-ES" sz="1500" dirty="0">
                <a:solidFill>
                  <a:srgbClr val="002060"/>
                </a:solidFill>
              </a:rPr>
              <a:t> </a:t>
            </a:r>
            <a:r>
              <a:rPr lang="en-US" sz="1500" dirty="0">
                <a:solidFill>
                  <a:srgbClr val="002060"/>
                </a:solidFill>
              </a:rPr>
              <a:t>never experienced a case of development of pathogens due to loss of cold. Our recommendation is to use 10ºC as a limit (maximum) and corrective action as defined at the free chemical product </a:t>
            </a:r>
            <a:r>
              <a:rPr lang="en-US" sz="1500" dirty="0" err="1">
                <a:solidFill>
                  <a:srgbClr val="002060"/>
                </a:solidFill>
              </a:rPr>
              <a:t>spech</a:t>
            </a:r>
            <a:r>
              <a:rPr lang="en-US" sz="1500" dirty="0">
                <a:solidFill>
                  <a:srgbClr val="002060"/>
                </a:solidFill>
              </a:rPr>
              <a:t> sheet.</a:t>
            </a:r>
          </a:p>
          <a:p>
            <a:pPr lvl="1"/>
            <a:r>
              <a:rPr lang="en-US" sz="1500" dirty="0">
                <a:solidFill>
                  <a:srgbClr val="002060"/>
                </a:solidFill>
              </a:rPr>
              <a:t>Corrective action: when it appears go over and refill with ice, send directly to the cold room keeping the temperature at an average of 5ºC</a:t>
            </a:r>
          </a:p>
          <a:p>
            <a:r>
              <a:rPr lang="en-US" sz="1500" dirty="0">
                <a:solidFill>
                  <a:srgbClr val="002060"/>
                </a:solidFill>
              </a:rPr>
              <a:t>FDA: </a:t>
            </a:r>
          </a:p>
          <a:p>
            <a:pPr lvl="1"/>
            <a:r>
              <a:rPr lang="es-ES" sz="1500" dirty="0" err="1">
                <a:solidFill>
                  <a:srgbClr val="002060"/>
                </a:solidFill>
              </a:rPr>
              <a:t>Chapter</a:t>
            </a:r>
            <a:r>
              <a:rPr lang="es-ES" sz="1500" dirty="0">
                <a:solidFill>
                  <a:srgbClr val="002060"/>
                </a:solidFill>
              </a:rPr>
              <a:t> 12- Fish &amp; </a:t>
            </a:r>
            <a:r>
              <a:rPr lang="es-ES" sz="1500" dirty="0" err="1">
                <a:solidFill>
                  <a:srgbClr val="002060"/>
                </a:solidFill>
              </a:rPr>
              <a:t>Fishery</a:t>
            </a:r>
            <a:r>
              <a:rPr lang="es-ES" sz="1500" dirty="0">
                <a:solidFill>
                  <a:srgbClr val="002060"/>
                </a:solidFill>
              </a:rPr>
              <a:t> </a:t>
            </a:r>
            <a:r>
              <a:rPr lang="es-ES" sz="1500" dirty="0" err="1">
                <a:solidFill>
                  <a:srgbClr val="002060"/>
                </a:solidFill>
              </a:rPr>
              <a:t>products</a:t>
            </a:r>
            <a:r>
              <a:rPr lang="es-ES" sz="1500" dirty="0">
                <a:solidFill>
                  <a:srgbClr val="002060"/>
                </a:solidFill>
              </a:rPr>
              <a:t> </a:t>
            </a:r>
            <a:r>
              <a:rPr lang="es-ES" sz="1500" dirty="0" err="1">
                <a:solidFill>
                  <a:srgbClr val="002060"/>
                </a:solidFill>
              </a:rPr>
              <a:t>hazards</a:t>
            </a:r>
            <a:r>
              <a:rPr lang="es-ES" sz="1500" dirty="0">
                <a:solidFill>
                  <a:srgbClr val="002060"/>
                </a:solidFill>
              </a:rPr>
              <a:t> and control. Page 211. </a:t>
            </a:r>
            <a:r>
              <a:rPr lang="en-US" sz="1500" dirty="0">
                <a:solidFill>
                  <a:srgbClr val="002060"/>
                </a:solidFill>
              </a:rPr>
              <a:t>defines that bacterial growth is very slow below 10ºC</a:t>
            </a:r>
            <a:endParaRPr lang="es-ES" sz="1500" dirty="0">
              <a:solidFill>
                <a:srgbClr val="002060"/>
              </a:solidFill>
            </a:endParaRPr>
          </a:p>
        </p:txBody>
      </p:sp>
      <p:pic>
        <p:nvPicPr>
          <p:cNvPr id="2" name="Imagen 1">
            <a:extLst>
              <a:ext uri="{FF2B5EF4-FFF2-40B4-BE49-F238E27FC236}">
                <a16:creationId xmlns:a16="http://schemas.microsoft.com/office/drawing/2014/main" id="{3157FA07-3FA1-44C7-81A7-E32F14D1C3CE}"/>
              </a:ext>
            </a:extLst>
          </p:cNvPr>
          <p:cNvPicPr>
            <a:picLocks noChangeAspect="1"/>
          </p:cNvPicPr>
          <p:nvPr/>
        </p:nvPicPr>
        <p:blipFill rotWithShape="1">
          <a:blip r:embed="rId2"/>
          <a:srcRect t="3799" r="-2" b="5925"/>
          <a:stretch/>
        </p:blipFill>
        <p:spPr>
          <a:xfrm>
            <a:off x="7708392" y="1723023"/>
            <a:ext cx="4142232" cy="4335498"/>
          </a:xfrm>
          <a:prstGeom prst="rect">
            <a:avLst/>
          </a:prstGeom>
        </p:spPr>
      </p:pic>
      <p:sp>
        <p:nvSpPr>
          <p:cNvPr id="5" name="object 2">
            <a:extLst>
              <a:ext uri="{FF2B5EF4-FFF2-40B4-BE49-F238E27FC236}">
                <a16:creationId xmlns:a16="http://schemas.microsoft.com/office/drawing/2014/main" id="{42A2986F-FAC8-476D-8777-62B41FEDC819}"/>
              </a:ext>
            </a:extLst>
          </p:cNvPr>
          <p:cNvSpPr/>
          <p:nvPr/>
        </p:nvSpPr>
        <p:spPr>
          <a:xfrm>
            <a:off x="3389455" y="72829"/>
            <a:ext cx="5417236" cy="431676"/>
          </a:xfrm>
          <a:prstGeom prst="rect">
            <a:avLst/>
          </a:prstGeom>
          <a:blipFill>
            <a:blip r:embed="rId3" cstate="print"/>
            <a:stretch>
              <a:fillRect/>
            </a:stretch>
          </a:blipFill>
        </p:spPr>
        <p:txBody>
          <a:bodyPr wrap="square" lIns="0" tIns="0" rIns="0" bIns="0" rtlCol="0"/>
          <a:lstStyle/>
          <a:p>
            <a:endParaRPr/>
          </a:p>
        </p:txBody>
      </p:sp>
      <p:sp>
        <p:nvSpPr>
          <p:cNvPr id="6" name="object 3">
            <a:extLst>
              <a:ext uri="{FF2B5EF4-FFF2-40B4-BE49-F238E27FC236}">
                <a16:creationId xmlns:a16="http://schemas.microsoft.com/office/drawing/2014/main" id="{BD0BEF95-A20F-4770-8B6D-F83160CBF7D4}"/>
              </a:ext>
            </a:extLst>
          </p:cNvPr>
          <p:cNvSpPr/>
          <p:nvPr/>
        </p:nvSpPr>
        <p:spPr>
          <a:xfrm>
            <a:off x="1524000" y="647700"/>
            <a:ext cx="9131808" cy="45720"/>
          </a:xfrm>
          <a:prstGeom prst="rect">
            <a:avLst/>
          </a:prstGeom>
          <a:blipFill>
            <a:blip r:embed="rId4" cstate="print"/>
            <a:stretch>
              <a:fillRect/>
            </a:stretch>
          </a:blipFill>
        </p:spPr>
        <p:txBody>
          <a:bodyPr wrap="square" lIns="0" tIns="0" rIns="0" bIns="0" rtlCol="0"/>
          <a:lstStyle/>
          <a:p>
            <a:endParaRPr/>
          </a:p>
        </p:txBody>
      </p:sp>
      <p:sp>
        <p:nvSpPr>
          <p:cNvPr id="7" name="object 7">
            <a:extLst>
              <a:ext uri="{FF2B5EF4-FFF2-40B4-BE49-F238E27FC236}">
                <a16:creationId xmlns:a16="http://schemas.microsoft.com/office/drawing/2014/main" id="{9110AB97-A0AC-4A6A-869C-78CD47616074}"/>
              </a:ext>
            </a:extLst>
          </p:cNvPr>
          <p:cNvSpPr/>
          <p:nvPr/>
        </p:nvSpPr>
        <p:spPr>
          <a:xfrm>
            <a:off x="6704349" y="20105"/>
            <a:ext cx="1057655" cy="605027"/>
          </a:xfrm>
          <a:prstGeom prst="rect">
            <a:avLst/>
          </a:prstGeom>
          <a:blipFill>
            <a:blip r:embed="rId5" cstate="print"/>
            <a:stretch>
              <a:fillRect/>
            </a:stretch>
          </a:blipFill>
        </p:spPr>
        <p:txBody>
          <a:bodyPr wrap="square" lIns="0" tIns="0" rIns="0" bIns="0" rtlCol="0"/>
          <a:lstStyle/>
          <a:p>
            <a:endParaRPr/>
          </a:p>
        </p:txBody>
      </p:sp>
      <p:sp>
        <p:nvSpPr>
          <p:cNvPr id="9" name="object 4">
            <a:extLst>
              <a:ext uri="{FF2B5EF4-FFF2-40B4-BE49-F238E27FC236}">
                <a16:creationId xmlns:a16="http://schemas.microsoft.com/office/drawing/2014/main" id="{0C1FEDDB-3C5C-4F0A-B665-B9932C487724}"/>
              </a:ext>
            </a:extLst>
          </p:cNvPr>
          <p:cNvSpPr/>
          <p:nvPr/>
        </p:nvSpPr>
        <p:spPr>
          <a:xfrm>
            <a:off x="1524001" y="6551676"/>
            <a:ext cx="9143999" cy="45720"/>
          </a:xfrm>
          <a:prstGeom prst="rect">
            <a:avLst/>
          </a:prstGeom>
          <a:blipFill>
            <a:blip r:embed="rId6" cstate="print"/>
            <a:stretch>
              <a:fillRect/>
            </a:stretch>
          </a:blipFill>
        </p:spPr>
        <p:txBody>
          <a:bodyPr wrap="square" lIns="0" tIns="0" rIns="0" bIns="0" rtlCol="0"/>
          <a:lstStyle/>
          <a:p>
            <a:endParaRPr/>
          </a:p>
        </p:txBody>
      </p:sp>
      <p:sp>
        <p:nvSpPr>
          <p:cNvPr id="11" name="object 6">
            <a:extLst>
              <a:ext uri="{FF2B5EF4-FFF2-40B4-BE49-F238E27FC236}">
                <a16:creationId xmlns:a16="http://schemas.microsoft.com/office/drawing/2014/main" id="{D3660E25-BDAD-42D7-A256-D23E96BC74B4}"/>
              </a:ext>
            </a:extLst>
          </p:cNvPr>
          <p:cNvSpPr/>
          <p:nvPr/>
        </p:nvSpPr>
        <p:spPr>
          <a:xfrm>
            <a:off x="1648780" y="6663025"/>
            <a:ext cx="1835701" cy="149416"/>
          </a:xfrm>
          <a:prstGeom prst="rect">
            <a:avLst/>
          </a:prstGeom>
          <a:blipFill>
            <a:blip r:embed="rId7" cstate="print"/>
            <a:stretch>
              <a:fillRect/>
            </a:stretch>
          </a:blipFill>
        </p:spPr>
        <p:txBody>
          <a:bodyPr wrap="square" lIns="0" tIns="0" rIns="0" bIns="0" rtlCol="0"/>
          <a:lstStyle/>
          <a:p>
            <a:endParaRPr/>
          </a:p>
        </p:txBody>
      </p:sp>
      <p:sp>
        <p:nvSpPr>
          <p:cNvPr id="15" name="object 5">
            <a:extLst>
              <a:ext uri="{FF2B5EF4-FFF2-40B4-BE49-F238E27FC236}">
                <a16:creationId xmlns:a16="http://schemas.microsoft.com/office/drawing/2014/main" id="{C1A6E3A3-C252-4A6C-9E90-D0F3F29EB780}"/>
              </a:ext>
            </a:extLst>
          </p:cNvPr>
          <p:cNvSpPr/>
          <p:nvPr/>
        </p:nvSpPr>
        <p:spPr>
          <a:xfrm>
            <a:off x="8992996" y="6654917"/>
            <a:ext cx="1563878" cy="146343"/>
          </a:xfrm>
          <a:prstGeom prst="rect">
            <a:avLst/>
          </a:prstGeom>
          <a:blipFill>
            <a:blip r:embed="rId8"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675420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arn(inVertical)">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89455" y="72829"/>
            <a:ext cx="5417236" cy="431676"/>
          </a:xfrm>
          <a:prstGeom prst="rect">
            <a:avLst/>
          </a:prstGeom>
          <a:blipFill>
            <a:blip r:embed="rId2" cstate="print"/>
            <a:stretch>
              <a:fillRect/>
            </a:stretch>
          </a:blipFill>
        </p:spPr>
        <p:txBody>
          <a:bodyPr wrap="square" lIns="0" tIns="0" rIns="0" bIns="0" rtlCol="0"/>
          <a:lstStyle/>
          <a:p>
            <a:endParaRPr>
              <a:solidFill>
                <a:prstClr val="black"/>
              </a:solidFill>
            </a:endParaRPr>
          </a:p>
        </p:txBody>
      </p:sp>
      <p:sp>
        <p:nvSpPr>
          <p:cNvPr id="3" name="object 3"/>
          <p:cNvSpPr/>
          <p:nvPr/>
        </p:nvSpPr>
        <p:spPr>
          <a:xfrm>
            <a:off x="1524000" y="647700"/>
            <a:ext cx="9131808" cy="45720"/>
          </a:xfrm>
          <a:prstGeom prst="rect">
            <a:avLst/>
          </a:prstGeom>
          <a:blipFill>
            <a:blip r:embed="rId3" cstate="print"/>
            <a:stretch>
              <a:fillRect/>
            </a:stretch>
          </a:blipFill>
        </p:spPr>
        <p:txBody>
          <a:bodyPr wrap="square" lIns="0" tIns="0" rIns="0" bIns="0" rtlCol="0"/>
          <a:lstStyle/>
          <a:p>
            <a:endParaRPr>
              <a:solidFill>
                <a:prstClr val="black"/>
              </a:solidFill>
            </a:endParaRPr>
          </a:p>
        </p:txBody>
      </p:sp>
      <p:sp>
        <p:nvSpPr>
          <p:cNvPr id="4" name="object 4"/>
          <p:cNvSpPr/>
          <p:nvPr/>
        </p:nvSpPr>
        <p:spPr>
          <a:xfrm>
            <a:off x="1524001" y="6551676"/>
            <a:ext cx="9143999" cy="45720"/>
          </a:xfrm>
          <a:prstGeom prst="rect">
            <a:avLst/>
          </a:prstGeom>
          <a:blipFill>
            <a:blip r:embed="rId4" cstate="print"/>
            <a:stretch>
              <a:fillRect/>
            </a:stretch>
          </a:blipFill>
        </p:spPr>
        <p:txBody>
          <a:bodyPr wrap="square" lIns="0" tIns="0" rIns="0" bIns="0" rtlCol="0"/>
          <a:lstStyle/>
          <a:p>
            <a:endParaRPr>
              <a:solidFill>
                <a:prstClr val="black"/>
              </a:solidFill>
            </a:endParaRPr>
          </a:p>
        </p:txBody>
      </p:sp>
      <p:sp>
        <p:nvSpPr>
          <p:cNvPr id="5" name="object 5"/>
          <p:cNvSpPr/>
          <p:nvPr/>
        </p:nvSpPr>
        <p:spPr>
          <a:xfrm>
            <a:off x="8992996" y="6654917"/>
            <a:ext cx="1563878" cy="146343"/>
          </a:xfrm>
          <a:prstGeom prst="rect">
            <a:avLst/>
          </a:prstGeom>
          <a:blipFill>
            <a:blip r:embed="rId5" cstate="print"/>
            <a:stretch>
              <a:fillRect/>
            </a:stretch>
          </a:blipFill>
        </p:spPr>
        <p:txBody>
          <a:bodyPr wrap="square" lIns="0" tIns="0" rIns="0" bIns="0" rtlCol="0"/>
          <a:lstStyle/>
          <a:p>
            <a:endParaRPr>
              <a:solidFill>
                <a:prstClr val="black"/>
              </a:solidFill>
            </a:endParaRPr>
          </a:p>
        </p:txBody>
      </p:sp>
      <p:sp>
        <p:nvSpPr>
          <p:cNvPr id="6" name="object 6"/>
          <p:cNvSpPr/>
          <p:nvPr/>
        </p:nvSpPr>
        <p:spPr>
          <a:xfrm>
            <a:off x="1648780" y="6663025"/>
            <a:ext cx="1835701" cy="149416"/>
          </a:xfrm>
          <a:prstGeom prst="rect">
            <a:avLst/>
          </a:prstGeom>
          <a:blipFill>
            <a:blip r:embed="rId6" cstate="print"/>
            <a:stretch>
              <a:fillRect/>
            </a:stretch>
          </a:blipFill>
        </p:spPr>
        <p:txBody>
          <a:bodyPr wrap="square" lIns="0" tIns="0" rIns="0" bIns="0" rtlCol="0"/>
          <a:lstStyle/>
          <a:p>
            <a:endParaRPr>
              <a:solidFill>
                <a:prstClr val="black"/>
              </a:solidFill>
            </a:endParaRPr>
          </a:p>
        </p:txBody>
      </p:sp>
      <p:sp>
        <p:nvSpPr>
          <p:cNvPr id="7" name="object 7"/>
          <p:cNvSpPr/>
          <p:nvPr/>
        </p:nvSpPr>
        <p:spPr>
          <a:xfrm>
            <a:off x="6735698" y="13540"/>
            <a:ext cx="1057655" cy="605027"/>
          </a:xfrm>
          <a:prstGeom prst="rect">
            <a:avLst/>
          </a:prstGeom>
          <a:blipFill>
            <a:blip r:embed="rId7" cstate="print"/>
            <a:stretch>
              <a:fillRect/>
            </a:stretch>
          </a:blipFill>
        </p:spPr>
        <p:txBody>
          <a:bodyPr wrap="square" lIns="0" tIns="0" rIns="0" bIns="0" rtlCol="0"/>
          <a:lstStyle/>
          <a:p>
            <a:endParaRPr>
              <a:solidFill>
                <a:prstClr val="black"/>
              </a:solidFill>
            </a:endParaRPr>
          </a:p>
        </p:txBody>
      </p:sp>
      <p:sp>
        <p:nvSpPr>
          <p:cNvPr id="11" name="Marcador de contenido 2">
            <a:extLst>
              <a:ext uri="{FF2B5EF4-FFF2-40B4-BE49-F238E27FC236}">
                <a16:creationId xmlns:a16="http://schemas.microsoft.com/office/drawing/2014/main" id="{233E9B4C-8182-4FCC-881C-EAD2EB09FFA2}"/>
              </a:ext>
            </a:extLst>
          </p:cNvPr>
          <p:cNvSpPr txBox="1">
            <a:spLocks/>
          </p:cNvSpPr>
          <p:nvPr/>
        </p:nvSpPr>
        <p:spPr>
          <a:xfrm>
            <a:off x="954729" y="1733975"/>
            <a:ext cx="9805871" cy="2383747"/>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dirty="0">
                <a:solidFill>
                  <a:srgbClr val="002060"/>
                </a:solidFill>
              </a:rPr>
              <a:t>GMP (Good Manufacturing Practices)</a:t>
            </a:r>
          </a:p>
          <a:p>
            <a:pPr marL="0" indent="0">
              <a:buFont typeface="Arial" panose="020B0604020202020204" pitchFamily="34" charset="0"/>
              <a:buNone/>
            </a:pPr>
            <a:r>
              <a:rPr lang="en-US" sz="1800" dirty="0">
                <a:solidFill>
                  <a:srgbClr val="002060"/>
                </a:solidFill>
              </a:rPr>
              <a:t>Temperature is a variable that can modify the quality of the product, therefore, temperature as a single value, is not a determining factor of the quality or acceptance of the product.</a:t>
            </a:r>
          </a:p>
          <a:p>
            <a:pPr marL="0" indent="0">
              <a:buFont typeface="Arial" panose="020B0604020202020204" pitchFamily="34" charset="0"/>
              <a:buNone/>
            </a:pPr>
            <a:r>
              <a:rPr lang="en-US" sz="1800" dirty="0">
                <a:solidFill>
                  <a:srgbClr val="002060"/>
                </a:solidFill>
              </a:rPr>
              <a:t>ONE OF THE MOST IMPORTANT REASONS is that we use temperature control to control</a:t>
            </a:r>
          </a:p>
          <a:p>
            <a:pPr marL="0" indent="0">
              <a:buFont typeface="Arial" panose="020B0604020202020204" pitchFamily="34" charset="0"/>
              <a:buNone/>
            </a:pPr>
            <a:r>
              <a:rPr lang="en-US" sz="1800" dirty="0">
                <a:solidFill>
                  <a:srgbClr val="002060"/>
                </a:solidFill>
              </a:rPr>
              <a:t> the development of pathogens; as indicated by the </a:t>
            </a:r>
            <a:r>
              <a:rPr lang="en-US" sz="1800" dirty="0" err="1">
                <a:solidFill>
                  <a:srgbClr val="002060"/>
                </a:solidFill>
              </a:rPr>
              <a:t>Haccp</a:t>
            </a:r>
            <a:r>
              <a:rPr lang="en-US" sz="1800" dirty="0">
                <a:solidFill>
                  <a:srgbClr val="002060"/>
                </a:solidFill>
              </a:rPr>
              <a:t> of Food Partners, in its hazard analysis.</a:t>
            </a:r>
          </a:p>
          <a:p>
            <a:pPr marL="0" indent="0">
              <a:buFont typeface="Arial" panose="020B0604020202020204" pitchFamily="34" charset="0"/>
              <a:buNone/>
            </a:pPr>
            <a:r>
              <a:rPr lang="en-US" sz="1800" dirty="0">
                <a:solidFill>
                  <a:srgbClr val="002060"/>
                </a:solidFill>
              </a:rPr>
              <a:t>During all the processes the organoleptic characteristics of the product, temperatures, calibers, glazing, defects are controlled according to the requirement of the product and the quality management system.</a:t>
            </a:r>
          </a:p>
          <a:p>
            <a:pPr marL="0" indent="0">
              <a:buFont typeface="Arial" panose="020B0604020202020204" pitchFamily="34" charset="0"/>
              <a:buNone/>
            </a:pPr>
            <a:r>
              <a:rPr lang="en-US" sz="1800" dirty="0">
                <a:solidFill>
                  <a:srgbClr val="002060"/>
                </a:solidFill>
              </a:rPr>
              <a:t>In the event of any deviation, the measures indicated in the </a:t>
            </a:r>
            <a:r>
              <a:rPr lang="en-US" sz="1800" dirty="0" err="1">
                <a:solidFill>
                  <a:srgbClr val="002060"/>
                </a:solidFill>
              </a:rPr>
              <a:t>Haccp</a:t>
            </a:r>
            <a:r>
              <a:rPr lang="en-US" sz="1800" dirty="0">
                <a:solidFill>
                  <a:srgbClr val="002060"/>
                </a:solidFill>
              </a:rPr>
              <a:t> will be applied. </a:t>
            </a:r>
          </a:p>
        </p:txBody>
      </p:sp>
      <p:sp>
        <p:nvSpPr>
          <p:cNvPr id="13" name="CuadroTexto 12">
            <a:extLst>
              <a:ext uri="{FF2B5EF4-FFF2-40B4-BE49-F238E27FC236}">
                <a16:creationId xmlns:a16="http://schemas.microsoft.com/office/drawing/2014/main" id="{9B03C462-6813-421D-A38C-2B04EC20D8A4}"/>
              </a:ext>
            </a:extLst>
          </p:cNvPr>
          <p:cNvSpPr txBox="1"/>
          <p:nvPr/>
        </p:nvSpPr>
        <p:spPr>
          <a:xfrm>
            <a:off x="1065402" y="784739"/>
            <a:ext cx="10105399" cy="707886"/>
          </a:xfrm>
          <a:prstGeom prst="rect">
            <a:avLst/>
          </a:prstGeom>
          <a:noFill/>
          <a:ln w="38100">
            <a:solidFill>
              <a:srgbClr val="0070C0"/>
            </a:solidFill>
          </a:ln>
        </p:spPr>
        <p:txBody>
          <a:bodyPr wrap="square">
            <a:spAutoFit/>
          </a:bodyPr>
          <a:lstStyle/>
          <a:p>
            <a:pPr algn="ctr"/>
            <a:r>
              <a:rPr lang="es-ES" sz="4000" b="1" dirty="0">
                <a:solidFill>
                  <a:srgbClr val="002060"/>
                </a:solidFill>
                <a:effectLst>
                  <a:outerShdw blurRad="38100" dist="38100" dir="2700000" algn="tl">
                    <a:srgbClr val="000000">
                      <a:alpha val="43137"/>
                    </a:srgbClr>
                  </a:outerShdw>
                </a:effectLst>
              </a:rPr>
              <a:t>HACCP/ SENASA /FDA </a:t>
            </a:r>
          </a:p>
        </p:txBody>
      </p:sp>
      <p:pic>
        <p:nvPicPr>
          <p:cNvPr id="1028"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63026" y="4073462"/>
            <a:ext cx="7994706" cy="2345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2840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additive="base">
                                        <p:cTn id="29" dur="500" fill="hold"/>
                                        <p:tgtEl>
                                          <p:spTgt spid="13"/>
                                        </p:tgtEl>
                                        <p:attrNameLst>
                                          <p:attrName>ppt_x</p:attrName>
                                        </p:attrNameLst>
                                      </p:cBhvr>
                                      <p:tavLst>
                                        <p:tav tm="0">
                                          <p:val>
                                            <p:strVal val="#ppt_x"/>
                                          </p:val>
                                        </p:tav>
                                        <p:tav tm="100000">
                                          <p:val>
                                            <p:strVal val="#ppt_x"/>
                                          </p:val>
                                        </p:tav>
                                      </p:tavLst>
                                    </p:anim>
                                    <p:anim calcmode="lin" valueType="num">
                                      <p:cBhvr additive="base">
                                        <p:cTn id="3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028"/>
                                        </p:tgtEl>
                                        <p:attrNameLst>
                                          <p:attrName>style.visibility</p:attrName>
                                        </p:attrNameLst>
                                      </p:cBhvr>
                                      <p:to>
                                        <p:strVal val="visible"/>
                                      </p:to>
                                    </p:set>
                                    <p:anim calcmode="lin" valueType="num">
                                      <p:cBhvr additive="base">
                                        <p:cTn id="35" dur="500" fill="hold"/>
                                        <p:tgtEl>
                                          <p:spTgt spid="1028"/>
                                        </p:tgtEl>
                                        <p:attrNameLst>
                                          <p:attrName>ppt_x</p:attrName>
                                        </p:attrNameLst>
                                      </p:cBhvr>
                                      <p:tavLst>
                                        <p:tav tm="0">
                                          <p:val>
                                            <p:strVal val="#ppt_x"/>
                                          </p:val>
                                        </p:tav>
                                        <p:tav tm="100000">
                                          <p:val>
                                            <p:strVal val="#ppt_x"/>
                                          </p:val>
                                        </p:tav>
                                      </p:tavLst>
                                    </p:anim>
                                    <p:anim calcmode="lin" valueType="num">
                                      <p:cBhvr additive="base">
                                        <p:cTn id="36"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89455" y="72829"/>
            <a:ext cx="5417236" cy="431676"/>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524000" y="647700"/>
            <a:ext cx="9131808" cy="4572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524001" y="6551676"/>
            <a:ext cx="9143999" cy="4572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8992996" y="6654917"/>
            <a:ext cx="1563878" cy="146343"/>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648780" y="6663025"/>
            <a:ext cx="1835701" cy="149416"/>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6735698" y="13540"/>
            <a:ext cx="1057655" cy="605027"/>
          </a:xfrm>
          <a:prstGeom prst="rect">
            <a:avLst/>
          </a:prstGeom>
          <a:blipFill>
            <a:blip r:embed="rId7" cstate="print"/>
            <a:stretch>
              <a:fillRect/>
            </a:stretch>
          </a:blipFill>
        </p:spPr>
        <p:txBody>
          <a:bodyPr wrap="square" lIns="0" tIns="0" rIns="0" bIns="0" rtlCol="0"/>
          <a:lstStyle/>
          <a:p>
            <a:endParaRPr/>
          </a:p>
        </p:txBody>
      </p:sp>
      <p:sp>
        <p:nvSpPr>
          <p:cNvPr id="12" name="CuadroTexto 11">
            <a:extLst>
              <a:ext uri="{FF2B5EF4-FFF2-40B4-BE49-F238E27FC236}">
                <a16:creationId xmlns:a16="http://schemas.microsoft.com/office/drawing/2014/main" id="{A95BFCAB-27FB-4A0B-96D0-4B3B916083B2}"/>
              </a:ext>
            </a:extLst>
          </p:cNvPr>
          <p:cNvSpPr txBox="1"/>
          <p:nvPr/>
        </p:nvSpPr>
        <p:spPr>
          <a:xfrm>
            <a:off x="1065402" y="784739"/>
            <a:ext cx="10105399" cy="707886"/>
          </a:xfrm>
          <a:prstGeom prst="rect">
            <a:avLst/>
          </a:prstGeom>
          <a:noFill/>
          <a:ln w="38100">
            <a:solidFill>
              <a:srgbClr val="0070C0"/>
            </a:solidFill>
          </a:ln>
        </p:spPr>
        <p:txBody>
          <a:bodyPr wrap="square">
            <a:spAutoFit/>
          </a:bodyPr>
          <a:lstStyle/>
          <a:p>
            <a:pPr algn="ctr"/>
            <a:r>
              <a:rPr lang="es-ES" sz="4000" b="1">
                <a:solidFill>
                  <a:srgbClr val="002060"/>
                </a:solidFill>
                <a:effectLst>
                  <a:outerShdw blurRad="38100" dist="38100" dir="2700000" algn="tl">
                    <a:srgbClr val="000000">
                      <a:alpha val="43137"/>
                    </a:srgbClr>
                  </a:outerShdw>
                </a:effectLst>
              </a:rPr>
              <a:t>Temperature / Process</a:t>
            </a:r>
            <a:endParaRPr lang="es-ES" sz="4000" b="1" dirty="0">
              <a:solidFill>
                <a:srgbClr val="002060"/>
              </a:solidFill>
              <a:effectLst>
                <a:outerShdw blurRad="38100" dist="38100" dir="2700000" algn="tl">
                  <a:srgbClr val="000000">
                    <a:alpha val="43137"/>
                  </a:srgbClr>
                </a:outerShdw>
              </a:effectLst>
            </a:endParaRPr>
          </a:p>
        </p:txBody>
      </p:sp>
      <p:pic>
        <p:nvPicPr>
          <p:cNvPr id="9" name="Imagen 8">
            <a:extLst>
              <a:ext uri="{FF2B5EF4-FFF2-40B4-BE49-F238E27FC236}">
                <a16:creationId xmlns:a16="http://schemas.microsoft.com/office/drawing/2014/main" id="{6BA047E2-1B90-4B0E-89A4-E18D3D8D5434}"/>
              </a:ext>
            </a:extLst>
          </p:cNvPr>
          <p:cNvPicPr>
            <a:picLocks noChangeAspect="1"/>
          </p:cNvPicPr>
          <p:nvPr/>
        </p:nvPicPr>
        <p:blipFill>
          <a:blip r:embed="rId8"/>
          <a:stretch>
            <a:fillRect/>
          </a:stretch>
        </p:blipFill>
        <p:spPr>
          <a:xfrm>
            <a:off x="606750" y="1839198"/>
            <a:ext cx="10678115" cy="4106109"/>
          </a:xfrm>
          <a:prstGeom prst="rect">
            <a:avLst/>
          </a:prstGeom>
        </p:spPr>
      </p:pic>
    </p:spTree>
    <p:extLst>
      <p:ext uri="{BB962C8B-B14F-4D97-AF65-F5344CB8AC3E}">
        <p14:creationId xmlns:p14="http://schemas.microsoft.com/office/powerpoint/2010/main" val="4239881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45327" t="46471" r="20921" b="36956"/>
          <a:stretch/>
        </p:blipFill>
        <p:spPr bwMode="auto">
          <a:xfrm>
            <a:off x="5309179" y="943852"/>
            <a:ext cx="5087171" cy="1405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4 Grupo"/>
          <p:cNvGrpSpPr/>
          <p:nvPr/>
        </p:nvGrpSpPr>
        <p:grpSpPr>
          <a:xfrm>
            <a:off x="1487488" y="40367"/>
            <a:ext cx="9180512" cy="6789029"/>
            <a:chOff x="-36512" y="40366"/>
            <a:chExt cx="9180512" cy="6789029"/>
          </a:xfrm>
        </p:grpSpPr>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35696" y="40366"/>
              <a:ext cx="5472608" cy="50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6">
              <a:extLst>
                <a:ext uri="{28A0092B-C50C-407E-A947-70E740481C1C}">
                  <a14:useLocalDpi xmlns:a14="http://schemas.microsoft.com/office/drawing/2010/main" val="0"/>
                </a:ext>
              </a:extLst>
            </a:blip>
            <a:srcRect t="20235"/>
            <a:stretch/>
          </p:blipFill>
          <p:spPr bwMode="auto">
            <a:xfrm>
              <a:off x="0" y="646978"/>
              <a:ext cx="9144000" cy="45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noChangeArrowheads="1"/>
            </p:cNvPicPr>
            <p:nvPr/>
          </p:nvPicPr>
          <p:blipFill rotWithShape="1">
            <a:blip r:embed="rId6">
              <a:extLst>
                <a:ext uri="{28A0092B-C50C-407E-A947-70E740481C1C}">
                  <a14:useLocalDpi xmlns:a14="http://schemas.microsoft.com/office/drawing/2010/main" val="0"/>
                </a:ext>
              </a:extLst>
            </a:blip>
            <a:srcRect t="20235"/>
            <a:stretch/>
          </p:blipFill>
          <p:spPr bwMode="auto">
            <a:xfrm>
              <a:off x="-36512" y="6551633"/>
              <a:ext cx="9180512" cy="4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452320" y="6650681"/>
              <a:ext cx="1597770" cy="162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7504" y="6634661"/>
              <a:ext cx="1874416" cy="194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8" name="7 CuadroTexto"/>
          <p:cNvSpPr txBox="1"/>
          <p:nvPr/>
        </p:nvSpPr>
        <p:spPr>
          <a:xfrm>
            <a:off x="5442419" y="3364286"/>
            <a:ext cx="6007709" cy="646331"/>
          </a:xfrm>
          <a:prstGeom prst="rect">
            <a:avLst/>
          </a:prstGeom>
          <a:noFill/>
        </p:spPr>
        <p:txBody>
          <a:bodyPr wrap="square" rtlCol="0">
            <a:spAutoFit/>
          </a:bodyPr>
          <a:lstStyle/>
          <a:p>
            <a:r>
              <a:rPr lang="es-ES" sz="3600" dirty="0" err="1">
                <a:solidFill>
                  <a:srgbClr val="FF0000"/>
                </a:solidFill>
                <a:latin typeface="Gotham Light" panose="02000603030000020004" pitchFamily="2" charset="0"/>
              </a:rPr>
              <a:t>Quality</a:t>
            </a:r>
            <a:r>
              <a:rPr lang="es-ES" sz="3600" dirty="0">
                <a:solidFill>
                  <a:srgbClr val="FF0000"/>
                </a:solidFill>
                <a:latin typeface="Gotham Light" panose="02000603030000020004" pitchFamily="2" charset="0"/>
              </a:rPr>
              <a:t> Control </a:t>
            </a:r>
            <a:r>
              <a:rPr lang="es-ES" sz="3600" dirty="0" err="1">
                <a:solidFill>
                  <a:srgbClr val="FF0000"/>
                </a:solidFill>
                <a:latin typeface="Gotham Light" panose="02000603030000020004" pitchFamily="2" charset="0"/>
              </a:rPr>
              <a:t>Presentation</a:t>
            </a:r>
            <a:endParaRPr lang="es-ES" sz="3600" dirty="0">
              <a:solidFill>
                <a:srgbClr val="FF0000"/>
              </a:solidFill>
              <a:latin typeface="Gotham Light" panose="02000603030000020004" pitchFamily="2" charset="0"/>
            </a:endParaRPr>
          </a:p>
        </p:txBody>
      </p:sp>
      <p:pic>
        <p:nvPicPr>
          <p:cNvPr id="3" name="CORPORATIVO_VERTICAL_NOTEXT.avi">
            <a:hlinkClick r:id="" action="ppaction://media"/>
          </p:cNvPr>
          <p:cNvPicPr>
            <a:picLocks noChangeAspect="1"/>
          </p:cNvPicPr>
          <p:nvPr>
            <a:videoFile r:link="rId1"/>
            <p:extLst>
              <p:ext uri="{DAA4B4D4-6D71-4841-9C94-3DE7FCFB9230}">
                <p14:media xmlns:p14="http://schemas.microsoft.com/office/powerpoint/2010/main" r:embed="rId2">
                  <p14:trim end="5450.0666"/>
                  <p14:fade in="1000" out="1000"/>
                </p14:media>
              </p:ext>
            </p:extLst>
          </p:nvPr>
        </p:nvPicPr>
        <p:blipFill rotWithShape="1">
          <a:blip r:embed="rId9"/>
          <a:srcRect l="29998" r="30408"/>
          <a:stretch>
            <a:fillRect/>
          </a:stretch>
        </p:blipFill>
        <p:spPr>
          <a:xfrm>
            <a:off x="1199456" y="692697"/>
            <a:ext cx="3479674" cy="5858937"/>
          </a:xfrm>
          <a:prstGeom prst="rect">
            <a:avLst/>
          </a:prstGeom>
          <a:noFill/>
          <a:ln>
            <a:noFill/>
          </a:ln>
        </p:spPr>
      </p:pic>
      <p:pic>
        <p:nvPicPr>
          <p:cNvPr id="6" name="5 Imagen"/>
          <p:cNvPicPr>
            <a:picLocks noChangeAspect="1"/>
          </p:cNvPicPr>
          <p:nvPr/>
        </p:nvPicPr>
        <p:blipFill rotWithShape="1">
          <a:blip r:embed="rId10" cstate="print">
            <a:extLst>
              <a:ext uri="{28A0092B-C50C-407E-A947-70E740481C1C}">
                <a14:useLocalDpi xmlns:a14="http://schemas.microsoft.com/office/drawing/2010/main" val="0"/>
              </a:ext>
            </a:extLst>
          </a:blip>
          <a:srcRect l="33246" t="30714" r="33509" b="25879"/>
          <a:stretch/>
        </p:blipFill>
        <p:spPr>
          <a:xfrm>
            <a:off x="2192701" y="866775"/>
            <a:ext cx="1836375" cy="1695451"/>
          </a:xfrm>
          <a:prstGeom prst="rect">
            <a:avLst/>
          </a:prstGeom>
        </p:spPr>
      </p:pic>
      <p:sp>
        <p:nvSpPr>
          <p:cNvPr id="16" name="7 CuadroTexto">
            <a:extLst>
              <a:ext uri="{FF2B5EF4-FFF2-40B4-BE49-F238E27FC236}">
                <a16:creationId xmlns:a16="http://schemas.microsoft.com/office/drawing/2014/main" id="{5E377A2C-05CA-4C14-803A-EE83D3FDFB88}"/>
              </a:ext>
            </a:extLst>
          </p:cNvPr>
          <p:cNvSpPr txBox="1"/>
          <p:nvPr/>
        </p:nvSpPr>
        <p:spPr>
          <a:xfrm>
            <a:off x="9186748" y="5968956"/>
            <a:ext cx="1805796" cy="369332"/>
          </a:xfrm>
          <a:prstGeom prst="rect">
            <a:avLst/>
          </a:prstGeom>
          <a:noFill/>
        </p:spPr>
        <p:txBody>
          <a:bodyPr wrap="square" rtlCol="0">
            <a:spAutoFit/>
          </a:bodyPr>
          <a:lstStyle/>
          <a:p>
            <a:r>
              <a:rPr lang="es-ES" dirty="0" err="1">
                <a:solidFill>
                  <a:srgbClr val="FF0000"/>
                </a:solidFill>
                <a:latin typeface="Gotham Light" panose="02000603030000020004" pitchFamily="2" charset="0"/>
              </a:rPr>
              <a:t>October</a:t>
            </a:r>
            <a:r>
              <a:rPr lang="es-ES" dirty="0">
                <a:solidFill>
                  <a:srgbClr val="FF0000"/>
                </a:solidFill>
                <a:latin typeface="Gotham Light" panose="02000603030000020004" pitchFamily="2" charset="0"/>
              </a:rPr>
              <a:t> 2020 </a:t>
            </a:r>
          </a:p>
        </p:txBody>
      </p:sp>
      <p:sp>
        <p:nvSpPr>
          <p:cNvPr id="17" name="7 CuadroTexto">
            <a:extLst>
              <a:ext uri="{FF2B5EF4-FFF2-40B4-BE49-F238E27FC236}">
                <a16:creationId xmlns:a16="http://schemas.microsoft.com/office/drawing/2014/main" id="{A96E9C4F-5786-4EF4-907A-584F91AB50A4}"/>
              </a:ext>
            </a:extLst>
          </p:cNvPr>
          <p:cNvSpPr txBox="1"/>
          <p:nvPr/>
        </p:nvSpPr>
        <p:spPr>
          <a:xfrm>
            <a:off x="7512872" y="4460283"/>
            <a:ext cx="3479674" cy="584775"/>
          </a:xfrm>
          <a:prstGeom prst="rect">
            <a:avLst/>
          </a:prstGeom>
          <a:noFill/>
        </p:spPr>
        <p:txBody>
          <a:bodyPr wrap="square" rtlCol="0">
            <a:spAutoFit/>
          </a:bodyPr>
          <a:lstStyle/>
          <a:p>
            <a:r>
              <a:rPr lang="es-ES" sz="3200" dirty="0" err="1">
                <a:solidFill>
                  <a:srgbClr val="FF0000"/>
                </a:solidFill>
                <a:latin typeface="Gotham Light" panose="02000603030000020004" pitchFamily="2" charset="0"/>
              </a:rPr>
              <a:t>All</a:t>
            </a:r>
            <a:r>
              <a:rPr lang="es-ES" sz="3200" dirty="0">
                <a:solidFill>
                  <a:srgbClr val="FF0000"/>
                </a:solidFill>
                <a:latin typeface="Gotham Light" panose="02000603030000020004" pitchFamily="2" charset="0"/>
              </a:rPr>
              <a:t> Natural </a:t>
            </a:r>
            <a:r>
              <a:rPr lang="es-ES" sz="3200" dirty="0" err="1">
                <a:solidFill>
                  <a:srgbClr val="FF0000"/>
                </a:solidFill>
                <a:latin typeface="Gotham Light" panose="02000603030000020004" pitchFamily="2" charset="0"/>
              </a:rPr>
              <a:t>Product</a:t>
            </a:r>
            <a:r>
              <a:rPr lang="es-ES" sz="3200" dirty="0">
                <a:solidFill>
                  <a:srgbClr val="FF0000"/>
                </a:solidFill>
                <a:latin typeface="Gotham Light" panose="02000603030000020004" pitchFamily="2" charset="0"/>
              </a:rPr>
              <a:t> </a:t>
            </a:r>
          </a:p>
        </p:txBody>
      </p:sp>
    </p:spTree>
    <p:extLst>
      <p:ext uri="{BB962C8B-B14F-4D97-AF65-F5344CB8AC3E}">
        <p14:creationId xmlns:p14="http://schemas.microsoft.com/office/powerpoint/2010/main" val="3943997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p:cTn id="10" dur="33488" fill="hold"/>
                                        <p:tgtEl>
                                          <p:spTgt spid="3"/>
                                        </p:tgtEl>
                                      </p:cBhvr>
                                    </p:cmd>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nodeType="withEffect">
                                  <p:stCondLst>
                                    <p:cond delay="400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100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1000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grpId="0" nodeType="withEffect">
                                  <p:stCondLst>
                                    <p:cond delay="1000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6" fill="hold" display="0">
                  <p:stCondLst>
                    <p:cond delay="indefinite"/>
                  </p:stCondLst>
                </p:cTn>
                <p:tgtEl>
                  <p:spTgt spid="3"/>
                </p:tgtEl>
              </p:cMediaNode>
            </p:video>
            <p:seq concurrent="1" nextAc="seek">
              <p:cTn id="27" restart="whenNotActive" fill="hold" evtFilter="cancelBubble" nodeType="interactiveSeq">
                <p:stCondLst>
                  <p:cond evt="onClick" delay="0">
                    <p:tgtEl>
                      <p:spTgt spid="3"/>
                    </p:tgtEl>
                  </p:cond>
                </p:stCondLst>
                <p:endSync evt="end" delay="0">
                  <p:rtn val="all"/>
                </p:endSync>
                <p:childTnLst>
                  <p:par>
                    <p:cTn id="28" fill="hold">
                      <p:stCondLst>
                        <p:cond delay="0"/>
                      </p:stCondLst>
                      <p:childTnLst>
                        <p:par>
                          <p:cTn id="29" fill="hold">
                            <p:stCondLst>
                              <p:cond delay="0"/>
                            </p:stCondLst>
                            <p:childTnLst>
                              <p:par>
                                <p:cTn id="30" presetID="2" presetClass="mediacall" presetSubtype="0" fill="hold" nodeType="clickEffect">
                                  <p:stCondLst>
                                    <p:cond delay="0"/>
                                  </p:stCondLst>
                                  <p:childTnLst>
                                    <p:cmd type="call" cmd="togglePause">
                                      <p:cBhvr>
                                        <p:cTn id="31" dur="1" fill="hold"/>
                                        <p:tgtEl>
                                          <p:spTgt spid="3"/>
                                        </p:tgtEl>
                                      </p:cBhvr>
                                    </p:cmd>
                                  </p:childTnLst>
                                </p:cTn>
                              </p:par>
                            </p:childTnLst>
                          </p:cTn>
                        </p:par>
                      </p:childTnLst>
                    </p:cTn>
                  </p:par>
                </p:childTnLst>
              </p:cTn>
              <p:nextCondLst>
                <p:cond evt="onClick" delay="0">
                  <p:tgtEl>
                    <p:spTgt spid="3"/>
                  </p:tgtEl>
                </p:cond>
              </p:nextCondLst>
            </p:seq>
          </p:childTnLst>
        </p:cTn>
      </p:par>
    </p:tnLst>
    <p:bldLst>
      <p:bldP spid="8" grpId="0"/>
      <p:bldP spid="16" grpId="0"/>
      <p:bldP spid="1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89455" y="72829"/>
            <a:ext cx="5417236" cy="431676"/>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524000" y="647700"/>
            <a:ext cx="9131808" cy="4572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524001" y="6551676"/>
            <a:ext cx="9143999" cy="4572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8992996" y="6654917"/>
            <a:ext cx="1563878" cy="146343"/>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648780" y="6663025"/>
            <a:ext cx="1835701" cy="149416"/>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6735698" y="13540"/>
            <a:ext cx="1057655" cy="605027"/>
          </a:xfrm>
          <a:prstGeom prst="rect">
            <a:avLst/>
          </a:prstGeom>
          <a:blipFill>
            <a:blip r:embed="rId7" cstate="print"/>
            <a:stretch>
              <a:fillRect/>
            </a:stretch>
          </a:blipFill>
        </p:spPr>
        <p:txBody>
          <a:bodyPr wrap="square" lIns="0" tIns="0" rIns="0" bIns="0" rtlCol="0"/>
          <a:lstStyle/>
          <a:p>
            <a:endParaRPr/>
          </a:p>
        </p:txBody>
      </p:sp>
      <p:sp>
        <p:nvSpPr>
          <p:cNvPr id="12" name="CuadroTexto 11">
            <a:extLst>
              <a:ext uri="{FF2B5EF4-FFF2-40B4-BE49-F238E27FC236}">
                <a16:creationId xmlns:a16="http://schemas.microsoft.com/office/drawing/2014/main" id="{A95BFCAB-27FB-4A0B-96D0-4B3B916083B2}"/>
              </a:ext>
            </a:extLst>
          </p:cNvPr>
          <p:cNvSpPr txBox="1"/>
          <p:nvPr/>
        </p:nvSpPr>
        <p:spPr>
          <a:xfrm>
            <a:off x="1065402" y="784739"/>
            <a:ext cx="10105399" cy="707886"/>
          </a:xfrm>
          <a:prstGeom prst="rect">
            <a:avLst/>
          </a:prstGeom>
          <a:noFill/>
          <a:ln w="38100">
            <a:solidFill>
              <a:srgbClr val="0070C0"/>
            </a:solidFill>
          </a:ln>
        </p:spPr>
        <p:txBody>
          <a:bodyPr wrap="square">
            <a:spAutoFit/>
          </a:bodyPr>
          <a:lstStyle/>
          <a:p>
            <a:pPr algn="ctr"/>
            <a:r>
              <a:rPr lang="es-ES" sz="4000" b="1" dirty="0" err="1">
                <a:solidFill>
                  <a:srgbClr val="002060"/>
                </a:solidFill>
                <a:effectLst>
                  <a:outerShdw blurRad="38100" dist="38100" dir="2700000" algn="tl">
                    <a:srgbClr val="000000">
                      <a:alpha val="43137"/>
                    </a:srgbClr>
                  </a:outerShdw>
                </a:effectLst>
              </a:rPr>
              <a:t>Process</a:t>
            </a:r>
            <a:r>
              <a:rPr lang="es-ES" sz="4000" b="1" dirty="0">
                <a:solidFill>
                  <a:srgbClr val="002060"/>
                </a:solidFill>
                <a:effectLst>
                  <a:outerShdw blurRad="38100" dist="38100" dir="2700000" algn="tl">
                    <a:srgbClr val="000000">
                      <a:alpha val="43137"/>
                    </a:srgbClr>
                  </a:outerShdw>
                </a:effectLst>
              </a:rPr>
              <a:t> /</a:t>
            </a:r>
            <a:r>
              <a:rPr lang="es-ES" sz="4000" b="1" dirty="0" err="1">
                <a:solidFill>
                  <a:srgbClr val="002060"/>
                </a:solidFill>
                <a:effectLst>
                  <a:outerShdw blurRad="38100" dist="38100" dir="2700000" algn="tl">
                    <a:srgbClr val="000000">
                      <a:alpha val="43137"/>
                    </a:srgbClr>
                  </a:outerShdw>
                </a:effectLst>
              </a:rPr>
              <a:t>Temperature</a:t>
            </a:r>
            <a:r>
              <a:rPr lang="es-ES" sz="4000" b="1" dirty="0">
                <a:solidFill>
                  <a:srgbClr val="002060"/>
                </a:solidFill>
                <a:effectLst>
                  <a:outerShdw blurRad="38100" dist="38100" dir="2700000" algn="tl">
                    <a:srgbClr val="000000">
                      <a:alpha val="43137"/>
                    </a:srgbClr>
                  </a:outerShdw>
                </a:effectLst>
              </a:rPr>
              <a:t> /Time</a:t>
            </a:r>
          </a:p>
        </p:txBody>
      </p:sp>
      <p:pic>
        <p:nvPicPr>
          <p:cNvPr id="9" name="Imagen 8">
            <a:extLst>
              <a:ext uri="{FF2B5EF4-FFF2-40B4-BE49-F238E27FC236}">
                <a16:creationId xmlns:a16="http://schemas.microsoft.com/office/drawing/2014/main" id="{0FE4E340-7BD6-4AF5-87CE-E5AB14333D81}"/>
              </a:ext>
            </a:extLst>
          </p:cNvPr>
          <p:cNvPicPr>
            <a:picLocks noChangeAspect="1"/>
          </p:cNvPicPr>
          <p:nvPr/>
        </p:nvPicPr>
        <p:blipFill>
          <a:blip r:embed="rId8"/>
          <a:stretch>
            <a:fillRect/>
          </a:stretch>
        </p:blipFill>
        <p:spPr>
          <a:xfrm>
            <a:off x="1978820" y="1912147"/>
            <a:ext cx="7908919" cy="3840324"/>
          </a:xfrm>
          <a:prstGeom prst="rect">
            <a:avLst/>
          </a:prstGeom>
        </p:spPr>
      </p:pic>
    </p:spTree>
    <p:extLst>
      <p:ext uri="{BB962C8B-B14F-4D97-AF65-F5344CB8AC3E}">
        <p14:creationId xmlns:p14="http://schemas.microsoft.com/office/powerpoint/2010/main" val="603439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89455" y="72829"/>
            <a:ext cx="5417236" cy="431676"/>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524000" y="647700"/>
            <a:ext cx="9131808" cy="4572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524001" y="6551676"/>
            <a:ext cx="9143999" cy="4572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8992996" y="6654917"/>
            <a:ext cx="1563878" cy="146343"/>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648780" y="6663025"/>
            <a:ext cx="1835701" cy="149416"/>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6735698" y="13540"/>
            <a:ext cx="1057655" cy="605027"/>
          </a:xfrm>
          <a:prstGeom prst="rect">
            <a:avLst/>
          </a:prstGeom>
          <a:blipFill>
            <a:blip r:embed="rId7" cstate="print"/>
            <a:stretch>
              <a:fillRect/>
            </a:stretch>
          </a:blipFill>
        </p:spPr>
        <p:txBody>
          <a:bodyPr wrap="square" lIns="0" tIns="0" rIns="0" bIns="0" rtlCol="0"/>
          <a:lstStyle/>
          <a:p>
            <a:endParaRPr/>
          </a:p>
        </p:txBody>
      </p:sp>
      <p:sp>
        <p:nvSpPr>
          <p:cNvPr id="22" name="object 12">
            <a:extLst>
              <a:ext uri="{FF2B5EF4-FFF2-40B4-BE49-F238E27FC236}">
                <a16:creationId xmlns:a16="http://schemas.microsoft.com/office/drawing/2014/main" id="{BDCA1294-4EB9-443C-95B7-FEEB1B61FC18}"/>
              </a:ext>
            </a:extLst>
          </p:cNvPr>
          <p:cNvSpPr txBox="1">
            <a:spLocks/>
          </p:cNvSpPr>
          <p:nvPr/>
        </p:nvSpPr>
        <p:spPr>
          <a:xfrm>
            <a:off x="595502" y="2113084"/>
            <a:ext cx="5078467" cy="764312"/>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nSpc>
                <a:spcPct val="100000"/>
              </a:lnSpc>
              <a:spcBef>
                <a:spcPts val="100"/>
              </a:spcBef>
            </a:pPr>
            <a:r>
              <a:rPr lang="en-US" sz="2400" b="1" dirty="0">
                <a:solidFill>
                  <a:srgbClr val="002060"/>
                </a:solidFill>
              </a:rPr>
              <a:t>5. Raw material storage chamber (fresh):</a:t>
            </a:r>
          </a:p>
          <a:p>
            <a:pPr marL="12700">
              <a:lnSpc>
                <a:spcPct val="100000"/>
              </a:lnSpc>
              <a:spcBef>
                <a:spcPts val="100"/>
              </a:spcBef>
            </a:pPr>
            <a:r>
              <a:rPr lang="en-US" sz="2400" b="1" dirty="0">
                <a:solidFill>
                  <a:srgbClr val="000000"/>
                </a:solidFill>
              </a:rPr>
              <a:t> </a:t>
            </a:r>
            <a:endParaRPr lang="en-US" sz="2000" dirty="0"/>
          </a:p>
        </p:txBody>
      </p:sp>
      <p:pic>
        <p:nvPicPr>
          <p:cNvPr id="13" name="Imagen 12">
            <a:extLst>
              <a:ext uri="{FF2B5EF4-FFF2-40B4-BE49-F238E27FC236}">
                <a16:creationId xmlns:a16="http://schemas.microsoft.com/office/drawing/2014/main" id="{FCD554DB-F6A9-4A28-9D8A-B7D397AA9B31}"/>
              </a:ext>
            </a:extLst>
          </p:cNvPr>
          <p:cNvPicPr/>
          <p:nvPr/>
        </p:nvPicPr>
        <p:blipFill>
          <a:blip r:embed="rId8">
            <a:extLst>
              <a:ext uri="{28A0092B-C50C-407E-A947-70E740481C1C}">
                <a14:useLocalDpi xmlns:a14="http://schemas.microsoft.com/office/drawing/2010/main" val="0"/>
              </a:ext>
            </a:extLst>
          </a:blip>
          <a:stretch>
            <a:fillRect/>
          </a:stretch>
        </p:blipFill>
        <p:spPr>
          <a:xfrm>
            <a:off x="510868" y="2607316"/>
            <a:ext cx="5247734" cy="3707733"/>
          </a:xfrm>
          <a:prstGeom prst="rect">
            <a:avLst/>
          </a:prstGeom>
        </p:spPr>
      </p:pic>
      <p:sp>
        <p:nvSpPr>
          <p:cNvPr id="15" name="object 12">
            <a:extLst>
              <a:ext uri="{FF2B5EF4-FFF2-40B4-BE49-F238E27FC236}">
                <a16:creationId xmlns:a16="http://schemas.microsoft.com/office/drawing/2014/main" id="{77717D2F-E3E3-4076-AC19-165BA05EBD3B}"/>
              </a:ext>
            </a:extLst>
          </p:cNvPr>
          <p:cNvSpPr txBox="1">
            <a:spLocks noGrp="1"/>
          </p:cNvSpPr>
          <p:nvPr>
            <p:ph type="title"/>
          </p:nvPr>
        </p:nvSpPr>
        <p:spPr>
          <a:xfrm>
            <a:off x="549093" y="936580"/>
            <a:ext cx="11232502" cy="1120820"/>
          </a:xfrm>
          <a:prstGeom prst="rect">
            <a:avLst/>
          </a:prstGeom>
        </p:spPr>
        <p:txBody>
          <a:bodyPr vert="horz" wrap="square" lIns="0" tIns="12700" rIns="0" bIns="0" rtlCol="0" anchor="ctr">
            <a:spAutoFit/>
          </a:bodyPr>
          <a:lstStyle/>
          <a:p>
            <a:pPr marL="12700">
              <a:lnSpc>
                <a:spcPct val="100000"/>
              </a:lnSpc>
              <a:spcBef>
                <a:spcPts val="100"/>
              </a:spcBef>
            </a:pPr>
            <a:r>
              <a:rPr lang="en-US" sz="2400" b="1" dirty="0">
                <a:solidFill>
                  <a:srgbClr val="002060"/>
                </a:solidFill>
              </a:rPr>
              <a:t>During the process, water-ice thermal shocks will be applied, and the organoleptic values ​​will be observed.</a:t>
            </a:r>
            <a:br>
              <a:rPr lang="en-US" sz="2400" b="1" dirty="0">
                <a:solidFill>
                  <a:srgbClr val="002060"/>
                </a:solidFill>
              </a:rPr>
            </a:br>
            <a:r>
              <a:rPr lang="en-US" sz="2400" b="1" dirty="0">
                <a:solidFill>
                  <a:srgbClr val="002060"/>
                </a:solidFill>
              </a:rPr>
              <a:t>Senasa / HACCP requirements; the product will be removed in case of alterations.</a:t>
            </a:r>
            <a:endParaRPr sz="2400" b="1" dirty="0">
              <a:solidFill>
                <a:srgbClr val="002060"/>
              </a:solidFill>
            </a:endParaRPr>
          </a:p>
        </p:txBody>
      </p:sp>
      <p:sp>
        <p:nvSpPr>
          <p:cNvPr id="12" name="object 12">
            <a:extLst>
              <a:ext uri="{FF2B5EF4-FFF2-40B4-BE49-F238E27FC236}">
                <a16:creationId xmlns:a16="http://schemas.microsoft.com/office/drawing/2014/main" id="{BDCA1294-4EB9-443C-95B7-FEEB1B61FC18}"/>
              </a:ext>
            </a:extLst>
          </p:cNvPr>
          <p:cNvSpPr txBox="1">
            <a:spLocks/>
          </p:cNvSpPr>
          <p:nvPr/>
        </p:nvSpPr>
        <p:spPr>
          <a:xfrm>
            <a:off x="6210187" y="2906874"/>
            <a:ext cx="5247736" cy="764312"/>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nSpc>
                <a:spcPct val="100000"/>
              </a:lnSpc>
              <a:spcBef>
                <a:spcPts val="100"/>
              </a:spcBef>
            </a:pPr>
            <a:r>
              <a:rPr lang="en-US" sz="2400" b="1" dirty="0">
                <a:solidFill>
                  <a:srgbClr val="002060"/>
                </a:solidFill>
              </a:rPr>
              <a:t>6. Processing: </a:t>
            </a:r>
          </a:p>
          <a:p>
            <a:pPr marL="12700">
              <a:lnSpc>
                <a:spcPct val="100000"/>
              </a:lnSpc>
              <a:spcBef>
                <a:spcPts val="100"/>
              </a:spcBef>
            </a:pPr>
            <a:r>
              <a:rPr lang="en-US" sz="2400" b="1" dirty="0">
                <a:solidFill>
                  <a:srgbClr val="000000"/>
                </a:solidFill>
              </a:rPr>
              <a:t> </a:t>
            </a:r>
            <a:endParaRPr lang="en-US" sz="2000" dirty="0"/>
          </a:p>
        </p:txBody>
      </p:sp>
      <p:pic>
        <p:nvPicPr>
          <p:cNvPr id="10243"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950140" y="3289030"/>
            <a:ext cx="6085711" cy="27765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1116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par>
                                <p:cTn id="18" presetID="16" presetClass="entr" presetSubtype="21" fill="hold" nodeType="withEffect">
                                  <p:stCondLst>
                                    <p:cond delay="0"/>
                                  </p:stCondLst>
                                  <p:childTnLst>
                                    <p:set>
                                      <p:cBhvr>
                                        <p:cTn id="19" dur="1" fill="hold">
                                          <p:stCondLst>
                                            <p:cond delay="0"/>
                                          </p:stCondLst>
                                        </p:cTn>
                                        <p:tgtEl>
                                          <p:spTgt spid="10243"/>
                                        </p:tgtEl>
                                        <p:attrNameLst>
                                          <p:attrName>style.visibility</p:attrName>
                                        </p:attrNameLst>
                                      </p:cBhvr>
                                      <p:to>
                                        <p:strVal val="visible"/>
                                      </p:to>
                                    </p:set>
                                    <p:animEffect transition="in" filter="barn(inVertical)">
                                      <p:cBhvr>
                                        <p:cTn id="20" dur="500"/>
                                        <p:tgtEl>
                                          <p:spTgt spid="10243"/>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circle(in)">
                                      <p:cBhvr>
                                        <p:cTn id="25"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5"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89455" y="72829"/>
            <a:ext cx="5417236" cy="431676"/>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524000" y="647700"/>
            <a:ext cx="9131808" cy="4572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524001" y="6551676"/>
            <a:ext cx="9143999" cy="4572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8992996" y="6654917"/>
            <a:ext cx="1563878" cy="146343"/>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648780" y="6663025"/>
            <a:ext cx="1835701" cy="149416"/>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6735698" y="13540"/>
            <a:ext cx="1057655" cy="605027"/>
          </a:xfrm>
          <a:prstGeom prst="rect">
            <a:avLst/>
          </a:prstGeom>
          <a:blipFill>
            <a:blip r:embed="rId7" cstate="print"/>
            <a:stretch>
              <a:fillRect/>
            </a:stretch>
          </a:blipFill>
        </p:spPr>
        <p:txBody>
          <a:bodyPr wrap="square" lIns="0" tIns="0" rIns="0" bIns="0" rtlCol="0"/>
          <a:lstStyle/>
          <a:p>
            <a:endParaRPr/>
          </a:p>
        </p:txBody>
      </p:sp>
      <p:sp>
        <p:nvSpPr>
          <p:cNvPr id="22" name="object 12">
            <a:extLst>
              <a:ext uri="{FF2B5EF4-FFF2-40B4-BE49-F238E27FC236}">
                <a16:creationId xmlns:a16="http://schemas.microsoft.com/office/drawing/2014/main" id="{BDCA1294-4EB9-443C-95B7-FEEB1B61FC18}"/>
              </a:ext>
            </a:extLst>
          </p:cNvPr>
          <p:cNvSpPr txBox="1">
            <a:spLocks/>
          </p:cNvSpPr>
          <p:nvPr/>
        </p:nvSpPr>
        <p:spPr>
          <a:xfrm>
            <a:off x="745305" y="1028531"/>
            <a:ext cx="10495471" cy="764312"/>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nSpc>
                <a:spcPct val="100000"/>
              </a:lnSpc>
              <a:spcBef>
                <a:spcPts val="100"/>
              </a:spcBef>
            </a:pPr>
            <a:r>
              <a:rPr lang="en-US" sz="2400" b="1" dirty="0">
                <a:solidFill>
                  <a:srgbClr val="002060"/>
                </a:solidFill>
              </a:rPr>
              <a:t>7. De-head, manually or mechanically wash:</a:t>
            </a:r>
          </a:p>
          <a:p>
            <a:pPr marL="12700">
              <a:lnSpc>
                <a:spcPct val="100000"/>
              </a:lnSpc>
              <a:spcBef>
                <a:spcPts val="100"/>
              </a:spcBef>
            </a:pPr>
            <a:r>
              <a:rPr lang="en-US" sz="2400" b="1" dirty="0">
                <a:solidFill>
                  <a:srgbClr val="000000"/>
                </a:solidFill>
              </a:rPr>
              <a:t> </a:t>
            </a:r>
            <a:endParaRPr lang="en-US" sz="2000" dirty="0"/>
          </a:p>
        </p:txBody>
      </p:sp>
      <p:sp>
        <p:nvSpPr>
          <p:cNvPr id="12" name="CuadroTexto 11">
            <a:extLst>
              <a:ext uri="{FF2B5EF4-FFF2-40B4-BE49-F238E27FC236}">
                <a16:creationId xmlns:a16="http://schemas.microsoft.com/office/drawing/2014/main" id="{30991D74-CBF5-4C0A-8FF2-2AC1B3A6F03A}"/>
              </a:ext>
            </a:extLst>
          </p:cNvPr>
          <p:cNvSpPr txBox="1"/>
          <p:nvPr/>
        </p:nvSpPr>
        <p:spPr>
          <a:xfrm>
            <a:off x="471576" y="5563969"/>
            <a:ext cx="10495470" cy="646331"/>
          </a:xfrm>
          <a:prstGeom prst="rect">
            <a:avLst/>
          </a:prstGeom>
          <a:noFill/>
        </p:spPr>
        <p:txBody>
          <a:bodyPr wrap="square">
            <a:spAutoFit/>
          </a:bodyPr>
          <a:lstStyle/>
          <a:p>
            <a:r>
              <a:rPr lang="en-US" dirty="0">
                <a:solidFill>
                  <a:srgbClr val="002060"/>
                </a:solidFill>
              </a:rPr>
              <a:t>In this headless process, the raw material is washed and conditioned with ice and waiting to be peeled and deveined. </a:t>
            </a:r>
            <a:endParaRPr lang="es-ES" dirty="0">
              <a:solidFill>
                <a:srgbClr val="002060"/>
              </a:solidFill>
            </a:endParaRPr>
          </a:p>
        </p:txBody>
      </p:sp>
      <p:pic>
        <p:nvPicPr>
          <p:cNvPr id="13" name="Imagen 12">
            <a:extLst>
              <a:ext uri="{FF2B5EF4-FFF2-40B4-BE49-F238E27FC236}">
                <a16:creationId xmlns:a16="http://schemas.microsoft.com/office/drawing/2014/main" id="{7A57F5D1-002C-417F-A840-E0891BE979D1}"/>
              </a:ext>
            </a:extLst>
          </p:cNvPr>
          <p:cNvPicPr/>
          <p:nvPr/>
        </p:nvPicPr>
        <p:blipFill>
          <a:blip r:embed="rId8">
            <a:extLst>
              <a:ext uri="{28A0092B-C50C-407E-A947-70E740481C1C}">
                <a14:useLocalDpi xmlns:a14="http://schemas.microsoft.com/office/drawing/2010/main" val="0"/>
              </a:ext>
            </a:extLst>
          </a:blip>
          <a:stretch>
            <a:fillRect/>
          </a:stretch>
        </p:blipFill>
        <p:spPr>
          <a:xfrm>
            <a:off x="368060" y="1639435"/>
            <a:ext cx="8494143" cy="3858905"/>
          </a:xfrm>
          <a:prstGeom prst="rect">
            <a:avLst/>
          </a:prstGeom>
        </p:spPr>
      </p:pic>
      <p:pic>
        <p:nvPicPr>
          <p:cNvPr id="11" name="Imagen 10">
            <a:extLst>
              <a:ext uri="{FF2B5EF4-FFF2-40B4-BE49-F238E27FC236}">
                <a16:creationId xmlns:a16="http://schemas.microsoft.com/office/drawing/2014/main" id="{CFF706EE-2E48-44A5-AA73-38F09AEB3A6D}"/>
              </a:ext>
            </a:extLst>
          </p:cNvPr>
          <p:cNvPicPr/>
          <p:nvPr/>
        </p:nvPicPr>
        <p:blipFill rotWithShape="1">
          <a:blip r:embed="rId9">
            <a:extLst>
              <a:ext uri="{28A0092B-C50C-407E-A947-70E740481C1C}">
                <a14:useLocalDpi xmlns:a14="http://schemas.microsoft.com/office/drawing/2010/main" val="0"/>
              </a:ext>
            </a:extLst>
          </a:blip>
          <a:srcRect r="55150" b="49229"/>
          <a:stretch/>
        </p:blipFill>
        <p:spPr bwMode="auto">
          <a:xfrm>
            <a:off x="7528486" y="1639435"/>
            <a:ext cx="4049278" cy="378102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00282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89455" y="72829"/>
            <a:ext cx="5417236" cy="431676"/>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524000" y="647700"/>
            <a:ext cx="9131808" cy="4572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524001" y="6551676"/>
            <a:ext cx="9143999" cy="4572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8992996" y="6654917"/>
            <a:ext cx="1563878" cy="146343"/>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648780" y="6663025"/>
            <a:ext cx="1835701" cy="149416"/>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6735698" y="13540"/>
            <a:ext cx="1057655" cy="605027"/>
          </a:xfrm>
          <a:prstGeom prst="rect">
            <a:avLst/>
          </a:prstGeom>
          <a:blipFill>
            <a:blip r:embed="rId7" cstate="print"/>
            <a:stretch>
              <a:fillRect/>
            </a:stretch>
          </a:blipFill>
        </p:spPr>
        <p:txBody>
          <a:bodyPr wrap="square" lIns="0" tIns="0" rIns="0" bIns="0" rtlCol="0"/>
          <a:lstStyle/>
          <a:p>
            <a:endParaRPr/>
          </a:p>
        </p:txBody>
      </p:sp>
      <p:sp>
        <p:nvSpPr>
          <p:cNvPr id="22" name="object 12">
            <a:extLst>
              <a:ext uri="{FF2B5EF4-FFF2-40B4-BE49-F238E27FC236}">
                <a16:creationId xmlns:a16="http://schemas.microsoft.com/office/drawing/2014/main" id="{BDCA1294-4EB9-443C-95B7-FEEB1B61FC18}"/>
              </a:ext>
            </a:extLst>
          </p:cNvPr>
          <p:cNvSpPr txBox="1">
            <a:spLocks/>
          </p:cNvSpPr>
          <p:nvPr/>
        </p:nvSpPr>
        <p:spPr>
          <a:xfrm>
            <a:off x="745305" y="1021966"/>
            <a:ext cx="10495471" cy="382156"/>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nSpc>
                <a:spcPct val="100000"/>
              </a:lnSpc>
              <a:spcBef>
                <a:spcPts val="100"/>
              </a:spcBef>
            </a:pPr>
            <a:r>
              <a:rPr lang="en-US" sz="2400" b="1" dirty="0">
                <a:solidFill>
                  <a:srgbClr val="002060"/>
                </a:solidFill>
              </a:rPr>
              <a:t>8. Size: Grade and inspect</a:t>
            </a:r>
            <a:endParaRPr lang="en-US" sz="2000" dirty="0">
              <a:solidFill>
                <a:srgbClr val="002060"/>
              </a:solidFill>
            </a:endParaRPr>
          </a:p>
        </p:txBody>
      </p:sp>
      <p:sp>
        <p:nvSpPr>
          <p:cNvPr id="12" name="CuadroTexto 11">
            <a:extLst>
              <a:ext uri="{FF2B5EF4-FFF2-40B4-BE49-F238E27FC236}">
                <a16:creationId xmlns:a16="http://schemas.microsoft.com/office/drawing/2014/main" id="{30991D74-CBF5-4C0A-8FF2-2AC1B3A6F03A}"/>
              </a:ext>
            </a:extLst>
          </p:cNvPr>
          <p:cNvSpPr txBox="1"/>
          <p:nvPr/>
        </p:nvSpPr>
        <p:spPr>
          <a:xfrm>
            <a:off x="471576" y="5762230"/>
            <a:ext cx="10495470" cy="646331"/>
          </a:xfrm>
          <a:prstGeom prst="rect">
            <a:avLst/>
          </a:prstGeom>
          <a:noFill/>
        </p:spPr>
        <p:txBody>
          <a:bodyPr wrap="square">
            <a:spAutoFit/>
          </a:bodyPr>
          <a:lstStyle/>
          <a:p>
            <a:r>
              <a:rPr lang="en-US" dirty="0">
                <a:solidFill>
                  <a:srgbClr val="002060"/>
                </a:solidFill>
              </a:rPr>
              <a:t>During this process, the pieces are peeled and classified, washed with ice water. There is a quality control of defects, size, temperature. This whole process is kept </a:t>
            </a:r>
            <a:r>
              <a:rPr lang="en-US" b="1" dirty="0">
                <a:solidFill>
                  <a:srgbClr val="002060"/>
                </a:solidFill>
              </a:rPr>
              <a:t>below 5ºC </a:t>
            </a:r>
            <a:r>
              <a:rPr lang="en-US" dirty="0">
                <a:solidFill>
                  <a:srgbClr val="002060"/>
                </a:solidFill>
              </a:rPr>
              <a:t>(water-ice thermal)</a:t>
            </a:r>
            <a:endParaRPr lang="es-ES" dirty="0">
              <a:solidFill>
                <a:srgbClr val="002060"/>
              </a:solidFill>
            </a:endParaRPr>
          </a:p>
        </p:txBody>
      </p:sp>
      <p:pic>
        <p:nvPicPr>
          <p:cNvPr id="14" name="Imagen 13">
            <a:extLst>
              <a:ext uri="{FF2B5EF4-FFF2-40B4-BE49-F238E27FC236}">
                <a16:creationId xmlns:a16="http://schemas.microsoft.com/office/drawing/2014/main" id="{3975B3A0-BCCA-4A4B-A0B8-3088946B1F2F}"/>
              </a:ext>
            </a:extLst>
          </p:cNvPr>
          <p:cNvPicPr/>
          <p:nvPr/>
        </p:nvPicPr>
        <p:blipFill rotWithShape="1">
          <a:blip r:embed="rId8">
            <a:extLst>
              <a:ext uri="{28A0092B-C50C-407E-A947-70E740481C1C}">
                <a14:useLocalDpi xmlns:a14="http://schemas.microsoft.com/office/drawing/2010/main" val="0"/>
              </a:ext>
            </a:extLst>
          </a:blip>
          <a:srcRect t="36958"/>
          <a:stretch/>
        </p:blipFill>
        <p:spPr bwMode="auto">
          <a:xfrm>
            <a:off x="6836205" y="1327741"/>
            <a:ext cx="5206271" cy="4111458"/>
          </a:xfrm>
          <a:prstGeom prst="rect">
            <a:avLst/>
          </a:prstGeom>
          <a:ln>
            <a:noFill/>
          </a:ln>
          <a:extLst>
            <a:ext uri="{53640926-AAD7-44D8-BBD7-CCE9431645EC}">
              <a14:shadowObscured xmlns:a14="http://schemas.microsoft.com/office/drawing/2010/main"/>
            </a:ext>
          </a:extLst>
        </p:spPr>
      </p:pic>
      <p:pic>
        <p:nvPicPr>
          <p:cNvPr id="17" name="Imagen 16">
            <a:extLst>
              <a:ext uri="{FF2B5EF4-FFF2-40B4-BE49-F238E27FC236}">
                <a16:creationId xmlns:a16="http://schemas.microsoft.com/office/drawing/2014/main" id="{6591C8CF-7473-40C9-9F44-A829EE166AB1}"/>
              </a:ext>
            </a:extLst>
          </p:cNvPr>
          <p:cNvPicPr/>
          <p:nvPr/>
        </p:nvPicPr>
        <p:blipFill>
          <a:blip r:embed="rId9">
            <a:extLst>
              <a:ext uri="{28A0092B-C50C-407E-A947-70E740481C1C}">
                <a14:useLocalDpi xmlns:a14="http://schemas.microsoft.com/office/drawing/2010/main" val="0"/>
              </a:ext>
            </a:extLst>
          </a:blip>
          <a:stretch>
            <a:fillRect/>
          </a:stretch>
        </p:blipFill>
        <p:spPr>
          <a:xfrm>
            <a:off x="3971577" y="3220727"/>
            <a:ext cx="2555744" cy="2379987"/>
          </a:xfrm>
          <a:prstGeom prst="rect">
            <a:avLst/>
          </a:prstGeom>
        </p:spPr>
      </p:pic>
      <p:pic>
        <p:nvPicPr>
          <p:cNvPr id="13" name="Imagen 12">
            <a:extLst>
              <a:ext uri="{FF2B5EF4-FFF2-40B4-BE49-F238E27FC236}">
                <a16:creationId xmlns:a16="http://schemas.microsoft.com/office/drawing/2014/main" id="{6E5179E8-C448-48D2-8226-6DF7A5C4DF38}"/>
              </a:ext>
            </a:extLst>
          </p:cNvPr>
          <p:cNvPicPr/>
          <p:nvPr/>
        </p:nvPicPr>
        <p:blipFill rotWithShape="1">
          <a:blip r:embed="rId8">
            <a:extLst>
              <a:ext uri="{28A0092B-C50C-407E-A947-70E740481C1C}">
                <a14:useLocalDpi xmlns:a14="http://schemas.microsoft.com/office/drawing/2010/main" val="0"/>
              </a:ext>
            </a:extLst>
          </a:blip>
          <a:srcRect t="-1" r="33744" b="62995"/>
          <a:stretch/>
        </p:blipFill>
        <p:spPr bwMode="auto">
          <a:xfrm>
            <a:off x="380805" y="1547237"/>
            <a:ext cx="3409950" cy="2325370"/>
          </a:xfrm>
          <a:prstGeom prst="rect">
            <a:avLst/>
          </a:prstGeom>
          <a:ln>
            <a:noFill/>
          </a:ln>
          <a:extLst>
            <a:ext uri="{53640926-AAD7-44D8-BBD7-CCE9431645EC}">
              <a14:shadowObscured xmlns:a14="http://schemas.microsoft.com/office/drawing/2010/main"/>
            </a:ext>
          </a:extLst>
        </p:spPr>
      </p:pic>
      <p:sp>
        <p:nvSpPr>
          <p:cNvPr id="10" name="Flecha: doblada hacia arriba 9">
            <a:extLst>
              <a:ext uri="{FF2B5EF4-FFF2-40B4-BE49-F238E27FC236}">
                <a16:creationId xmlns:a16="http://schemas.microsoft.com/office/drawing/2014/main" id="{60F33C5B-4705-424A-86D5-273BE1C3A4F9}"/>
              </a:ext>
            </a:extLst>
          </p:cNvPr>
          <p:cNvSpPr/>
          <p:nvPr/>
        </p:nvSpPr>
        <p:spPr>
          <a:xfrm rot="5400000">
            <a:off x="2559474" y="4120624"/>
            <a:ext cx="1306632" cy="107365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Flecha: doblada 10">
            <a:extLst>
              <a:ext uri="{FF2B5EF4-FFF2-40B4-BE49-F238E27FC236}">
                <a16:creationId xmlns:a16="http://schemas.microsoft.com/office/drawing/2014/main" id="{2435A325-EA92-4A96-90F7-D34E01B97A9C}"/>
              </a:ext>
            </a:extLst>
          </p:cNvPr>
          <p:cNvSpPr/>
          <p:nvPr/>
        </p:nvSpPr>
        <p:spPr>
          <a:xfrm>
            <a:off x="5568257" y="2242868"/>
            <a:ext cx="1167441" cy="81634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pic>
        <p:nvPicPr>
          <p:cNvPr id="15" name="Imagen 13">
            <a:extLst>
              <a:ext uri="{FF2B5EF4-FFF2-40B4-BE49-F238E27FC236}">
                <a16:creationId xmlns:a16="http://schemas.microsoft.com/office/drawing/2014/main" id="{3975B3A0-BCCA-4A4B-A0B8-3088946B1F2F}"/>
              </a:ext>
            </a:extLst>
          </p:cNvPr>
          <p:cNvPicPr/>
          <p:nvPr/>
        </p:nvPicPr>
        <p:blipFill rotWithShape="1">
          <a:blip r:embed="rId8">
            <a:extLst>
              <a:ext uri="{28A0092B-C50C-407E-A947-70E740481C1C}">
                <a14:useLocalDpi xmlns:a14="http://schemas.microsoft.com/office/drawing/2010/main" val="0"/>
              </a:ext>
            </a:extLst>
          </a:blip>
          <a:srcRect t="36958"/>
          <a:stretch/>
        </p:blipFill>
        <p:spPr bwMode="auto">
          <a:xfrm>
            <a:off x="6926976" y="1327741"/>
            <a:ext cx="5206271" cy="4111458"/>
          </a:xfrm>
          <a:prstGeom prst="rect">
            <a:avLst/>
          </a:prstGeom>
          <a:ln>
            <a:noFill/>
          </a:ln>
          <a:extLst>
            <a:ext uri="{53640926-AAD7-44D8-BBD7-CCE9431645EC}">
              <a14:shadowObscured xmlns:a14="http://schemas.microsoft.com/office/drawing/2010/main"/>
            </a:ext>
          </a:extLst>
        </p:spPr>
      </p:pic>
      <p:pic>
        <p:nvPicPr>
          <p:cNvPr id="16" name="Imagen 16">
            <a:extLst>
              <a:ext uri="{FF2B5EF4-FFF2-40B4-BE49-F238E27FC236}">
                <a16:creationId xmlns:a16="http://schemas.microsoft.com/office/drawing/2014/main" id="{6591C8CF-7473-40C9-9F44-A829EE166AB1}"/>
              </a:ext>
            </a:extLst>
          </p:cNvPr>
          <p:cNvPicPr/>
          <p:nvPr/>
        </p:nvPicPr>
        <p:blipFill>
          <a:blip r:embed="rId9">
            <a:extLst>
              <a:ext uri="{28A0092B-C50C-407E-A947-70E740481C1C}">
                <a14:useLocalDpi xmlns:a14="http://schemas.microsoft.com/office/drawing/2010/main" val="0"/>
              </a:ext>
            </a:extLst>
          </a:blip>
          <a:stretch>
            <a:fillRect/>
          </a:stretch>
        </p:blipFill>
        <p:spPr>
          <a:xfrm>
            <a:off x="4062348" y="3220727"/>
            <a:ext cx="2555744" cy="2379987"/>
          </a:xfrm>
          <a:prstGeom prst="rect">
            <a:avLst/>
          </a:prstGeom>
        </p:spPr>
      </p:pic>
      <p:pic>
        <p:nvPicPr>
          <p:cNvPr id="18" name="Imagen 12">
            <a:extLst>
              <a:ext uri="{FF2B5EF4-FFF2-40B4-BE49-F238E27FC236}">
                <a16:creationId xmlns:a16="http://schemas.microsoft.com/office/drawing/2014/main" id="{6E5179E8-C448-48D2-8226-6DF7A5C4DF38}"/>
              </a:ext>
            </a:extLst>
          </p:cNvPr>
          <p:cNvPicPr/>
          <p:nvPr/>
        </p:nvPicPr>
        <p:blipFill rotWithShape="1">
          <a:blip r:embed="rId8">
            <a:extLst>
              <a:ext uri="{28A0092B-C50C-407E-A947-70E740481C1C}">
                <a14:useLocalDpi xmlns:a14="http://schemas.microsoft.com/office/drawing/2010/main" val="0"/>
              </a:ext>
            </a:extLst>
          </a:blip>
          <a:srcRect t="-1" r="33744" b="62995"/>
          <a:stretch/>
        </p:blipFill>
        <p:spPr bwMode="auto">
          <a:xfrm>
            <a:off x="471576" y="1547237"/>
            <a:ext cx="3409950" cy="2325370"/>
          </a:xfrm>
          <a:prstGeom prst="rect">
            <a:avLst/>
          </a:prstGeom>
          <a:ln>
            <a:noFill/>
          </a:ln>
          <a:extLst>
            <a:ext uri="{53640926-AAD7-44D8-BBD7-CCE9431645EC}">
              <a14:shadowObscured xmlns:a14="http://schemas.microsoft.com/office/drawing/2010/main"/>
            </a:ext>
          </a:extLst>
        </p:spPr>
      </p:pic>
      <p:pic>
        <p:nvPicPr>
          <p:cNvPr id="21" name="Imagen 13">
            <a:extLst>
              <a:ext uri="{FF2B5EF4-FFF2-40B4-BE49-F238E27FC236}">
                <a16:creationId xmlns:a16="http://schemas.microsoft.com/office/drawing/2014/main" id="{3975B3A0-BCCA-4A4B-A0B8-3088946B1F2F}"/>
              </a:ext>
            </a:extLst>
          </p:cNvPr>
          <p:cNvPicPr/>
          <p:nvPr/>
        </p:nvPicPr>
        <p:blipFill rotWithShape="1">
          <a:blip r:embed="rId8">
            <a:extLst>
              <a:ext uri="{28A0092B-C50C-407E-A947-70E740481C1C}">
                <a14:useLocalDpi xmlns:a14="http://schemas.microsoft.com/office/drawing/2010/main" val="0"/>
              </a:ext>
            </a:extLst>
          </a:blip>
          <a:srcRect t="36958"/>
          <a:stretch/>
        </p:blipFill>
        <p:spPr bwMode="auto">
          <a:xfrm>
            <a:off x="6836204" y="1327741"/>
            <a:ext cx="5206271" cy="4111458"/>
          </a:xfrm>
          <a:prstGeom prst="rect">
            <a:avLst/>
          </a:prstGeom>
          <a:ln>
            <a:noFill/>
          </a:ln>
          <a:extLst>
            <a:ext uri="{53640926-AAD7-44D8-BBD7-CCE9431645EC}">
              <a14:shadowObscured xmlns:a14="http://schemas.microsoft.com/office/drawing/2010/main"/>
            </a:ext>
          </a:extLst>
        </p:spPr>
      </p:pic>
      <p:pic>
        <p:nvPicPr>
          <p:cNvPr id="23" name="Imagen 16">
            <a:extLst>
              <a:ext uri="{FF2B5EF4-FFF2-40B4-BE49-F238E27FC236}">
                <a16:creationId xmlns:a16="http://schemas.microsoft.com/office/drawing/2014/main" id="{6591C8CF-7473-40C9-9F44-A829EE166AB1}"/>
              </a:ext>
            </a:extLst>
          </p:cNvPr>
          <p:cNvPicPr/>
          <p:nvPr/>
        </p:nvPicPr>
        <p:blipFill>
          <a:blip r:embed="rId9">
            <a:extLst>
              <a:ext uri="{28A0092B-C50C-407E-A947-70E740481C1C}">
                <a14:useLocalDpi xmlns:a14="http://schemas.microsoft.com/office/drawing/2010/main" val="0"/>
              </a:ext>
            </a:extLst>
          </a:blip>
          <a:stretch>
            <a:fillRect/>
          </a:stretch>
        </p:blipFill>
        <p:spPr>
          <a:xfrm>
            <a:off x="3971576" y="3220727"/>
            <a:ext cx="2555744" cy="2379987"/>
          </a:xfrm>
          <a:prstGeom prst="rect">
            <a:avLst/>
          </a:prstGeom>
        </p:spPr>
      </p:pic>
      <p:pic>
        <p:nvPicPr>
          <p:cNvPr id="24" name="Imagen 12">
            <a:extLst>
              <a:ext uri="{FF2B5EF4-FFF2-40B4-BE49-F238E27FC236}">
                <a16:creationId xmlns:a16="http://schemas.microsoft.com/office/drawing/2014/main" id="{6E5179E8-C448-48D2-8226-6DF7A5C4DF38}"/>
              </a:ext>
            </a:extLst>
          </p:cNvPr>
          <p:cNvPicPr/>
          <p:nvPr/>
        </p:nvPicPr>
        <p:blipFill rotWithShape="1">
          <a:blip r:embed="rId8">
            <a:extLst>
              <a:ext uri="{28A0092B-C50C-407E-A947-70E740481C1C}">
                <a14:useLocalDpi xmlns:a14="http://schemas.microsoft.com/office/drawing/2010/main" val="0"/>
              </a:ext>
            </a:extLst>
          </a:blip>
          <a:srcRect t="-1" r="33744" b="62995"/>
          <a:stretch/>
        </p:blipFill>
        <p:spPr bwMode="auto">
          <a:xfrm>
            <a:off x="380804" y="1547237"/>
            <a:ext cx="3409950" cy="232537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78884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500"/>
                                        <p:tgtEl>
                                          <p:spTgt spid="23"/>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89455" y="72829"/>
            <a:ext cx="5417236" cy="431676"/>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524000" y="647700"/>
            <a:ext cx="9131808" cy="4572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524001" y="6551676"/>
            <a:ext cx="9143999" cy="4572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8992996" y="6654917"/>
            <a:ext cx="1563878" cy="146343"/>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648780" y="6663025"/>
            <a:ext cx="1835701" cy="149416"/>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6735698" y="13540"/>
            <a:ext cx="1057655" cy="605027"/>
          </a:xfrm>
          <a:prstGeom prst="rect">
            <a:avLst/>
          </a:prstGeom>
          <a:blipFill>
            <a:blip r:embed="rId7" cstate="print"/>
            <a:stretch>
              <a:fillRect/>
            </a:stretch>
          </a:blipFill>
        </p:spPr>
        <p:txBody>
          <a:bodyPr wrap="square" lIns="0" tIns="0" rIns="0" bIns="0" rtlCol="0"/>
          <a:lstStyle/>
          <a:p>
            <a:endParaRPr/>
          </a:p>
        </p:txBody>
      </p:sp>
      <p:sp>
        <p:nvSpPr>
          <p:cNvPr id="22" name="object 12">
            <a:extLst>
              <a:ext uri="{FF2B5EF4-FFF2-40B4-BE49-F238E27FC236}">
                <a16:creationId xmlns:a16="http://schemas.microsoft.com/office/drawing/2014/main" id="{BDCA1294-4EB9-443C-95B7-FEEB1B61FC18}"/>
              </a:ext>
            </a:extLst>
          </p:cNvPr>
          <p:cNvSpPr txBox="1">
            <a:spLocks/>
          </p:cNvSpPr>
          <p:nvPr/>
        </p:nvSpPr>
        <p:spPr>
          <a:xfrm>
            <a:off x="745305" y="1021966"/>
            <a:ext cx="10495471" cy="382156"/>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nSpc>
                <a:spcPct val="100000"/>
              </a:lnSpc>
              <a:spcBef>
                <a:spcPts val="100"/>
              </a:spcBef>
            </a:pPr>
            <a:r>
              <a:rPr lang="en-US" sz="2400" b="1" dirty="0">
                <a:solidFill>
                  <a:srgbClr val="002060"/>
                </a:solidFill>
              </a:rPr>
              <a:t>9. Freeze/Glaze: </a:t>
            </a:r>
            <a:endParaRPr lang="en-US" sz="2000" dirty="0">
              <a:solidFill>
                <a:srgbClr val="002060"/>
              </a:solidFill>
            </a:endParaRPr>
          </a:p>
        </p:txBody>
      </p:sp>
      <p:sp>
        <p:nvSpPr>
          <p:cNvPr id="12" name="CuadroTexto 11">
            <a:extLst>
              <a:ext uri="{FF2B5EF4-FFF2-40B4-BE49-F238E27FC236}">
                <a16:creationId xmlns:a16="http://schemas.microsoft.com/office/drawing/2014/main" id="{30991D74-CBF5-4C0A-8FF2-2AC1B3A6F03A}"/>
              </a:ext>
            </a:extLst>
          </p:cNvPr>
          <p:cNvSpPr txBox="1"/>
          <p:nvPr/>
        </p:nvSpPr>
        <p:spPr>
          <a:xfrm>
            <a:off x="583118" y="5868464"/>
            <a:ext cx="10495470" cy="646331"/>
          </a:xfrm>
          <a:prstGeom prst="rect">
            <a:avLst/>
          </a:prstGeom>
          <a:noFill/>
        </p:spPr>
        <p:txBody>
          <a:bodyPr wrap="square">
            <a:spAutoFit/>
          </a:bodyPr>
          <a:lstStyle/>
          <a:p>
            <a:r>
              <a:rPr lang="en-US" dirty="0">
                <a:solidFill>
                  <a:srgbClr val="002060"/>
                </a:solidFill>
              </a:rPr>
              <a:t>During this process % glaze, % defects, freezing temperatures and other items are verified. </a:t>
            </a:r>
          </a:p>
          <a:p>
            <a:r>
              <a:rPr lang="en-US" dirty="0">
                <a:solidFill>
                  <a:srgbClr val="002060"/>
                </a:solidFill>
              </a:rPr>
              <a:t>Organoleptic values continue to be verified. GLAZE: 8% -12% consistent glaze that surrounds entire shrimp </a:t>
            </a:r>
            <a:endParaRPr lang="es-ES" dirty="0">
              <a:solidFill>
                <a:srgbClr val="002060"/>
              </a:solidFill>
            </a:endParaRPr>
          </a:p>
        </p:txBody>
      </p:sp>
      <p:pic>
        <p:nvPicPr>
          <p:cNvPr id="15" name="Imagen 14">
            <a:extLst>
              <a:ext uri="{FF2B5EF4-FFF2-40B4-BE49-F238E27FC236}">
                <a16:creationId xmlns:a16="http://schemas.microsoft.com/office/drawing/2014/main" id="{83F468A3-8CCB-4D46-B15A-0779F9AF8059}"/>
              </a:ext>
            </a:extLst>
          </p:cNvPr>
          <p:cNvPicPr/>
          <p:nvPr/>
        </p:nvPicPr>
        <p:blipFill>
          <a:blip r:embed="rId8">
            <a:extLst>
              <a:ext uri="{28A0092B-C50C-407E-A947-70E740481C1C}">
                <a14:useLocalDpi xmlns:a14="http://schemas.microsoft.com/office/drawing/2010/main" val="0"/>
              </a:ext>
            </a:extLst>
          </a:blip>
          <a:stretch>
            <a:fillRect/>
          </a:stretch>
        </p:blipFill>
        <p:spPr>
          <a:xfrm>
            <a:off x="5923473" y="1021966"/>
            <a:ext cx="5987173" cy="4780869"/>
          </a:xfrm>
          <a:prstGeom prst="rect">
            <a:avLst/>
          </a:prstGeom>
        </p:spPr>
      </p:pic>
      <p:pic>
        <p:nvPicPr>
          <p:cNvPr id="17" name="Imagen 16">
            <a:extLst>
              <a:ext uri="{FF2B5EF4-FFF2-40B4-BE49-F238E27FC236}">
                <a16:creationId xmlns:a16="http://schemas.microsoft.com/office/drawing/2014/main" id="{543A6BEA-9D51-4667-A693-3FC6A31B76E8}"/>
              </a:ext>
            </a:extLst>
          </p:cNvPr>
          <p:cNvPicPr/>
          <p:nvPr/>
        </p:nvPicPr>
        <p:blipFill rotWithShape="1">
          <a:blip r:embed="rId9">
            <a:extLst>
              <a:ext uri="{28A0092B-C50C-407E-A947-70E740481C1C}">
                <a14:useLocalDpi xmlns:a14="http://schemas.microsoft.com/office/drawing/2010/main" val="0"/>
              </a:ext>
            </a:extLst>
          </a:blip>
          <a:srcRect t="11556" r="18155" b="7489"/>
          <a:stretch/>
        </p:blipFill>
        <p:spPr>
          <a:xfrm>
            <a:off x="232866" y="1628970"/>
            <a:ext cx="5760174" cy="3731724"/>
          </a:xfrm>
          <a:prstGeom prst="rect">
            <a:avLst/>
          </a:prstGeom>
        </p:spPr>
      </p:pic>
    </p:spTree>
    <p:extLst>
      <p:ext uri="{BB962C8B-B14F-4D97-AF65-F5344CB8AC3E}">
        <p14:creationId xmlns:p14="http://schemas.microsoft.com/office/powerpoint/2010/main" val="1176795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89455" y="72829"/>
            <a:ext cx="5417236" cy="431676"/>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524000" y="647700"/>
            <a:ext cx="9131808" cy="4572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524001" y="6551676"/>
            <a:ext cx="9143999" cy="4572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8992996" y="6654917"/>
            <a:ext cx="1563878" cy="146343"/>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648780" y="6663025"/>
            <a:ext cx="1835701" cy="149416"/>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6735698" y="13540"/>
            <a:ext cx="1057655" cy="605027"/>
          </a:xfrm>
          <a:prstGeom prst="rect">
            <a:avLst/>
          </a:prstGeom>
          <a:blipFill>
            <a:blip r:embed="rId7" cstate="print"/>
            <a:stretch>
              <a:fillRect/>
            </a:stretch>
          </a:blipFill>
        </p:spPr>
        <p:txBody>
          <a:bodyPr wrap="square" lIns="0" tIns="0" rIns="0" bIns="0" rtlCol="0"/>
          <a:lstStyle/>
          <a:p>
            <a:endParaRPr/>
          </a:p>
        </p:txBody>
      </p:sp>
      <p:sp>
        <p:nvSpPr>
          <p:cNvPr id="22" name="object 12">
            <a:extLst>
              <a:ext uri="{FF2B5EF4-FFF2-40B4-BE49-F238E27FC236}">
                <a16:creationId xmlns:a16="http://schemas.microsoft.com/office/drawing/2014/main" id="{BDCA1294-4EB9-443C-95B7-FEEB1B61FC18}"/>
              </a:ext>
            </a:extLst>
          </p:cNvPr>
          <p:cNvSpPr txBox="1">
            <a:spLocks/>
          </p:cNvSpPr>
          <p:nvPr/>
        </p:nvSpPr>
        <p:spPr>
          <a:xfrm>
            <a:off x="745305" y="1021966"/>
            <a:ext cx="10495471" cy="382156"/>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nSpc>
                <a:spcPct val="100000"/>
              </a:lnSpc>
              <a:spcBef>
                <a:spcPts val="100"/>
              </a:spcBef>
            </a:pPr>
            <a:r>
              <a:rPr lang="en-US" sz="2400" b="1" dirty="0">
                <a:solidFill>
                  <a:srgbClr val="002060"/>
                </a:solidFill>
              </a:rPr>
              <a:t>10. Pack in plastic bag/ Metal Detection/ Pack in master carton: </a:t>
            </a:r>
            <a:endParaRPr lang="en-US" sz="2000" dirty="0">
              <a:solidFill>
                <a:srgbClr val="002060"/>
              </a:solidFill>
            </a:endParaRPr>
          </a:p>
        </p:txBody>
      </p:sp>
      <p:sp>
        <p:nvSpPr>
          <p:cNvPr id="12" name="CuadroTexto 11">
            <a:extLst>
              <a:ext uri="{FF2B5EF4-FFF2-40B4-BE49-F238E27FC236}">
                <a16:creationId xmlns:a16="http://schemas.microsoft.com/office/drawing/2014/main" id="{30991D74-CBF5-4C0A-8FF2-2AC1B3A6F03A}"/>
              </a:ext>
            </a:extLst>
          </p:cNvPr>
          <p:cNvSpPr txBox="1"/>
          <p:nvPr/>
        </p:nvSpPr>
        <p:spPr>
          <a:xfrm>
            <a:off x="583118" y="5868464"/>
            <a:ext cx="10495470" cy="646331"/>
          </a:xfrm>
          <a:prstGeom prst="rect">
            <a:avLst/>
          </a:prstGeom>
          <a:noFill/>
        </p:spPr>
        <p:txBody>
          <a:bodyPr wrap="square">
            <a:spAutoFit/>
          </a:bodyPr>
          <a:lstStyle/>
          <a:p>
            <a:r>
              <a:rPr lang="en-US" dirty="0">
                <a:solidFill>
                  <a:srgbClr val="002060"/>
                </a:solidFill>
              </a:rPr>
              <a:t>During this process: glaze, net weights, gross weights and defects are verified. Deficient pieces are discarded. Control of % defects, pieces per bag. Traceability of bags, cases among others. </a:t>
            </a:r>
            <a:endParaRPr lang="es-ES" dirty="0">
              <a:solidFill>
                <a:srgbClr val="002060"/>
              </a:solidFill>
            </a:endParaRPr>
          </a:p>
        </p:txBody>
      </p:sp>
      <p:pic>
        <p:nvPicPr>
          <p:cNvPr id="13" name="Imagen 12">
            <a:extLst>
              <a:ext uri="{FF2B5EF4-FFF2-40B4-BE49-F238E27FC236}">
                <a16:creationId xmlns:a16="http://schemas.microsoft.com/office/drawing/2014/main" id="{9E200AFA-E0BF-480C-987C-C3B9BD9B86BA}"/>
              </a:ext>
            </a:extLst>
          </p:cNvPr>
          <p:cNvPicPr/>
          <p:nvPr/>
        </p:nvPicPr>
        <p:blipFill>
          <a:blip r:embed="rId8">
            <a:extLst>
              <a:ext uri="{28A0092B-C50C-407E-A947-70E740481C1C}">
                <a14:useLocalDpi xmlns:a14="http://schemas.microsoft.com/office/drawing/2010/main" val="0"/>
              </a:ext>
            </a:extLst>
          </a:blip>
          <a:stretch>
            <a:fillRect/>
          </a:stretch>
        </p:blipFill>
        <p:spPr>
          <a:xfrm>
            <a:off x="1113412" y="1441003"/>
            <a:ext cx="8898378" cy="4513599"/>
          </a:xfrm>
          <a:prstGeom prst="rect">
            <a:avLst/>
          </a:prstGeom>
        </p:spPr>
      </p:pic>
    </p:spTree>
    <p:extLst>
      <p:ext uri="{BB962C8B-B14F-4D97-AF65-F5344CB8AC3E}">
        <p14:creationId xmlns:p14="http://schemas.microsoft.com/office/powerpoint/2010/main" val="2174064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89455" y="72829"/>
            <a:ext cx="5417236" cy="431676"/>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524000" y="647700"/>
            <a:ext cx="9131808" cy="4572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524001" y="6551676"/>
            <a:ext cx="9143999" cy="4572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8992996" y="6654917"/>
            <a:ext cx="1563878" cy="146343"/>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648780" y="6663025"/>
            <a:ext cx="1835701" cy="149416"/>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6735698" y="13540"/>
            <a:ext cx="1057655" cy="605027"/>
          </a:xfrm>
          <a:prstGeom prst="rect">
            <a:avLst/>
          </a:prstGeom>
          <a:blipFill>
            <a:blip r:embed="rId7" cstate="print"/>
            <a:stretch>
              <a:fillRect/>
            </a:stretch>
          </a:blipFill>
        </p:spPr>
        <p:txBody>
          <a:bodyPr wrap="square" lIns="0" tIns="0" rIns="0" bIns="0" rtlCol="0"/>
          <a:lstStyle/>
          <a:p>
            <a:endParaRPr/>
          </a:p>
        </p:txBody>
      </p:sp>
      <p:sp>
        <p:nvSpPr>
          <p:cNvPr id="22" name="object 12">
            <a:extLst>
              <a:ext uri="{FF2B5EF4-FFF2-40B4-BE49-F238E27FC236}">
                <a16:creationId xmlns:a16="http://schemas.microsoft.com/office/drawing/2014/main" id="{BDCA1294-4EB9-443C-95B7-FEEB1B61FC18}"/>
              </a:ext>
            </a:extLst>
          </p:cNvPr>
          <p:cNvSpPr txBox="1">
            <a:spLocks/>
          </p:cNvSpPr>
          <p:nvPr/>
        </p:nvSpPr>
        <p:spPr>
          <a:xfrm>
            <a:off x="745305" y="1021966"/>
            <a:ext cx="10495471" cy="382156"/>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nSpc>
                <a:spcPct val="100000"/>
              </a:lnSpc>
              <a:spcBef>
                <a:spcPts val="100"/>
              </a:spcBef>
            </a:pPr>
            <a:r>
              <a:rPr lang="en-US" sz="2400" b="1" dirty="0">
                <a:solidFill>
                  <a:srgbClr val="002060"/>
                </a:solidFill>
              </a:rPr>
              <a:t>11. Pack in plastic bag/ Metal Detection/ Pack in master carton: </a:t>
            </a:r>
            <a:endParaRPr lang="en-US" sz="2000" dirty="0">
              <a:solidFill>
                <a:srgbClr val="002060"/>
              </a:solidFill>
            </a:endParaRPr>
          </a:p>
        </p:txBody>
      </p:sp>
      <p:sp>
        <p:nvSpPr>
          <p:cNvPr id="12" name="CuadroTexto 11">
            <a:extLst>
              <a:ext uri="{FF2B5EF4-FFF2-40B4-BE49-F238E27FC236}">
                <a16:creationId xmlns:a16="http://schemas.microsoft.com/office/drawing/2014/main" id="{30991D74-CBF5-4C0A-8FF2-2AC1B3A6F03A}"/>
              </a:ext>
            </a:extLst>
          </p:cNvPr>
          <p:cNvSpPr txBox="1"/>
          <p:nvPr/>
        </p:nvSpPr>
        <p:spPr>
          <a:xfrm>
            <a:off x="583118" y="5868464"/>
            <a:ext cx="10495470" cy="369332"/>
          </a:xfrm>
          <a:prstGeom prst="rect">
            <a:avLst/>
          </a:prstGeom>
          <a:noFill/>
        </p:spPr>
        <p:txBody>
          <a:bodyPr wrap="square">
            <a:spAutoFit/>
          </a:bodyPr>
          <a:lstStyle/>
          <a:p>
            <a:r>
              <a:rPr lang="en-US" dirty="0">
                <a:solidFill>
                  <a:srgbClr val="002060"/>
                </a:solidFill>
              </a:rPr>
              <a:t>Deficient pieces are discarded </a:t>
            </a:r>
            <a:endParaRPr lang="es-ES" dirty="0">
              <a:solidFill>
                <a:srgbClr val="002060"/>
              </a:solidFill>
            </a:endParaRPr>
          </a:p>
        </p:txBody>
      </p:sp>
      <p:pic>
        <p:nvPicPr>
          <p:cNvPr id="11" name="Imagen 10">
            <a:extLst>
              <a:ext uri="{FF2B5EF4-FFF2-40B4-BE49-F238E27FC236}">
                <a16:creationId xmlns:a16="http://schemas.microsoft.com/office/drawing/2014/main" id="{6DB96E4A-C3D1-4BF5-9243-1C0087F0B04B}"/>
              </a:ext>
            </a:extLst>
          </p:cNvPr>
          <p:cNvPicPr/>
          <p:nvPr/>
        </p:nvPicPr>
        <p:blipFill rotWithShape="1">
          <a:blip r:embed="rId8">
            <a:extLst>
              <a:ext uri="{28A0092B-C50C-407E-A947-70E740481C1C}">
                <a14:useLocalDpi xmlns:a14="http://schemas.microsoft.com/office/drawing/2010/main" val="0"/>
              </a:ext>
            </a:extLst>
          </a:blip>
          <a:srcRect b="1578"/>
          <a:stretch/>
        </p:blipFill>
        <p:spPr>
          <a:xfrm>
            <a:off x="1388901" y="1527327"/>
            <a:ext cx="7891642" cy="4217932"/>
          </a:xfrm>
          <a:prstGeom prst="rect">
            <a:avLst/>
          </a:prstGeom>
        </p:spPr>
      </p:pic>
    </p:spTree>
    <p:extLst>
      <p:ext uri="{BB962C8B-B14F-4D97-AF65-F5344CB8AC3E}">
        <p14:creationId xmlns:p14="http://schemas.microsoft.com/office/powerpoint/2010/main" val="2684599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circle(in)">
                                      <p:cBhvr>
                                        <p:cTn id="18"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89455" y="72829"/>
            <a:ext cx="5417236" cy="431676"/>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524000" y="647700"/>
            <a:ext cx="9131808" cy="4572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524001" y="6551676"/>
            <a:ext cx="9143999" cy="4572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8992996" y="6654917"/>
            <a:ext cx="1563878" cy="146343"/>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648780" y="6663025"/>
            <a:ext cx="1835701" cy="149416"/>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6735698" y="13540"/>
            <a:ext cx="1057655" cy="605027"/>
          </a:xfrm>
          <a:prstGeom prst="rect">
            <a:avLst/>
          </a:prstGeom>
          <a:blipFill>
            <a:blip r:embed="rId7" cstate="print"/>
            <a:stretch>
              <a:fillRect/>
            </a:stretch>
          </a:blipFill>
        </p:spPr>
        <p:txBody>
          <a:bodyPr wrap="square" lIns="0" tIns="0" rIns="0" bIns="0" rtlCol="0"/>
          <a:lstStyle/>
          <a:p>
            <a:endParaRPr/>
          </a:p>
        </p:txBody>
      </p:sp>
      <p:sp>
        <p:nvSpPr>
          <p:cNvPr id="22" name="object 12">
            <a:extLst>
              <a:ext uri="{FF2B5EF4-FFF2-40B4-BE49-F238E27FC236}">
                <a16:creationId xmlns:a16="http://schemas.microsoft.com/office/drawing/2014/main" id="{BDCA1294-4EB9-443C-95B7-FEEB1B61FC18}"/>
              </a:ext>
            </a:extLst>
          </p:cNvPr>
          <p:cNvSpPr txBox="1">
            <a:spLocks/>
          </p:cNvSpPr>
          <p:nvPr/>
        </p:nvSpPr>
        <p:spPr>
          <a:xfrm>
            <a:off x="745305" y="1021966"/>
            <a:ext cx="10495471" cy="382156"/>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nSpc>
                <a:spcPct val="100000"/>
              </a:lnSpc>
              <a:spcBef>
                <a:spcPts val="100"/>
              </a:spcBef>
            </a:pPr>
            <a:r>
              <a:rPr lang="en-US" sz="2400" b="1" dirty="0">
                <a:solidFill>
                  <a:srgbClr val="002060"/>
                </a:solidFill>
              </a:rPr>
              <a:t>11.1. Pack in plastic bag/ Metal Detection/ Pack in master carton: </a:t>
            </a:r>
            <a:endParaRPr lang="en-US" sz="2000" dirty="0">
              <a:solidFill>
                <a:srgbClr val="002060"/>
              </a:solidFill>
            </a:endParaRPr>
          </a:p>
        </p:txBody>
      </p:sp>
      <p:pic>
        <p:nvPicPr>
          <p:cNvPr id="13" name="Imagen 12">
            <a:extLst>
              <a:ext uri="{FF2B5EF4-FFF2-40B4-BE49-F238E27FC236}">
                <a16:creationId xmlns:a16="http://schemas.microsoft.com/office/drawing/2014/main" id="{7E0BEDD4-0245-4AF0-887B-D812FFC38293}"/>
              </a:ext>
            </a:extLst>
          </p:cNvPr>
          <p:cNvPicPr/>
          <p:nvPr/>
        </p:nvPicPr>
        <p:blipFill>
          <a:blip r:embed="rId8">
            <a:extLst>
              <a:ext uri="{28A0092B-C50C-407E-A947-70E740481C1C}">
                <a14:useLocalDpi xmlns:a14="http://schemas.microsoft.com/office/drawing/2010/main" val="0"/>
              </a:ext>
            </a:extLst>
          </a:blip>
          <a:stretch>
            <a:fillRect/>
          </a:stretch>
        </p:blipFill>
        <p:spPr>
          <a:xfrm>
            <a:off x="281796" y="1709751"/>
            <a:ext cx="5618069" cy="4080243"/>
          </a:xfrm>
          <a:prstGeom prst="rect">
            <a:avLst/>
          </a:prstGeom>
        </p:spPr>
      </p:pic>
      <p:pic>
        <p:nvPicPr>
          <p:cNvPr id="14" name="Imagen 13">
            <a:extLst>
              <a:ext uri="{FF2B5EF4-FFF2-40B4-BE49-F238E27FC236}">
                <a16:creationId xmlns:a16="http://schemas.microsoft.com/office/drawing/2014/main" id="{D29C2213-2C78-4D74-A946-7EED494CC560}"/>
              </a:ext>
            </a:extLst>
          </p:cNvPr>
          <p:cNvPicPr/>
          <p:nvPr/>
        </p:nvPicPr>
        <p:blipFill>
          <a:blip r:embed="rId9">
            <a:extLst>
              <a:ext uri="{28A0092B-C50C-407E-A947-70E740481C1C}">
                <a14:useLocalDpi xmlns:a14="http://schemas.microsoft.com/office/drawing/2010/main" val="0"/>
              </a:ext>
            </a:extLst>
          </a:blip>
          <a:stretch>
            <a:fillRect/>
          </a:stretch>
        </p:blipFill>
        <p:spPr>
          <a:xfrm>
            <a:off x="5830853" y="1506014"/>
            <a:ext cx="5157470" cy="4362450"/>
          </a:xfrm>
          <a:prstGeom prst="rect">
            <a:avLst/>
          </a:prstGeom>
        </p:spPr>
      </p:pic>
    </p:spTree>
    <p:extLst>
      <p:ext uri="{BB962C8B-B14F-4D97-AF65-F5344CB8AC3E}">
        <p14:creationId xmlns:p14="http://schemas.microsoft.com/office/powerpoint/2010/main" val="1528420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inVertical)">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circle(in)">
                                      <p:cBhvr>
                                        <p:cTn id="18"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89455" y="72829"/>
            <a:ext cx="5417236" cy="431676"/>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524000" y="647700"/>
            <a:ext cx="9131808" cy="45720"/>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1524001" y="6551676"/>
            <a:ext cx="9143999" cy="4572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8992996" y="6654917"/>
            <a:ext cx="1563878" cy="146343"/>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648780" y="6663025"/>
            <a:ext cx="1835701" cy="149416"/>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6735698" y="13540"/>
            <a:ext cx="1057655" cy="605027"/>
          </a:xfrm>
          <a:prstGeom prst="rect">
            <a:avLst/>
          </a:prstGeom>
          <a:blipFill>
            <a:blip r:embed="rId7" cstate="print"/>
            <a:stretch>
              <a:fillRect/>
            </a:stretch>
          </a:blipFill>
        </p:spPr>
        <p:txBody>
          <a:bodyPr wrap="square" lIns="0" tIns="0" rIns="0" bIns="0" rtlCol="0"/>
          <a:lstStyle/>
          <a:p>
            <a:endParaRPr/>
          </a:p>
        </p:txBody>
      </p:sp>
      <p:sp>
        <p:nvSpPr>
          <p:cNvPr id="22" name="object 12">
            <a:extLst>
              <a:ext uri="{FF2B5EF4-FFF2-40B4-BE49-F238E27FC236}">
                <a16:creationId xmlns:a16="http://schemas.microsoft.com/office/drawing/2014/main" id="{BDCA1294-4EB9-443C-95B7-FEEB1B61FC18}"/>
              </a:ext>
            </a:extLst>
          </p:cNvPr>
          <p:cNvSpPr txBox="1">
            <a:spLocks/>
          </p:cNvSpPr>
          <p:nvPr/>
        </p:nvSpPr>
        <p:spPr>
          <a:xfrm>
            <a:off x="745305" y="1021966"/>
            <a:ext cx="10495471" cy="382156"/>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nSpc>
                <a:spcPct val="100000"/>
              </a:lnSpc>
              <a:spcBef>
                <a:spcPts val="100"/>
              </a:spcBef>
            </a:pPr>
            <a:r>
              <a:rPr lang="en-US" sz="2400" b="1" dirty="0">
                <a:solidFill>
                  <a:srgbClr val="002060"/>
                </a:solidFill>
              </a:rPr>
              <a:t>12. Frozen Storage – Ship: </a:t>
            </a:r>
            <a:endParaRPr lang="en-US" sz="2000" dirty="0">
              <a:solidFill>
                <a:srgbClr val="002060"/>
              </a:solidFill>
            </a:endParaRPr>
          </a:p>
        </p:txBody>
      </p:sp>
      <p:pic>
        <p:nvPicPr>
          <p:cNvPr id="11" name="Imagen 10">
            <a:extLst>
              <a:ext uri="{FF2B5EF4-FFF2-40B4-BE49-F238E27FC236}">
                <a16:creationId xmlns:a16="http://schemas.microsoft.com/office/drawing/2014/main" id="{324970FF-5D30-4B35-A98E-BFDEA40E1A8A}"/>
              </a:ext>
            </a:extLst>
          </p:cNvPr>
          <p:cNvPicPr/>
          <p:nvPr/>
        </p:nvPicPr>
        <p:blipFill>
          <a:blip r:embed="rId8">
            <a:extLst>
              <a:ext uri="{28A0092B-C50C-407E-A947-70E740481C1C}">
                <a14:useLocalDpi xmlns:a14="http://schemas.microsoft.com/office/drawing/2010/main" val="0"/>
              </a:ext>
            </a:extLst>
          </a:blip>
          <a:stretch>
            <a:fillRect/>
          </a:stretch>
        </p:blipFill>
        <p:spPr>
          <a:xfrm>
            <a:off x="1898368" y="1404122"/>
            <a:ext cx="8189343" cy="4694828"/>
          </a:xfrm>
          <a:prstGeom prst="rect">
            <a:avLst/>
          </a:prstGeom>
        </p:spPr>
      </p:pic>
    </p:spTree>
    <p:extLst>
      <p:ext uri="{BB962C8B-B14F-4D97-AF65-F5344CB8AC3E}">
        <p14:creationId xmlns:p14="http://schemas.microsoft.com/office/powerpoint/2010/main" val="65517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89455" y="72829"/>
            <a:ext cx="5417236" cy="431676"/>
          </a:xfrm>
          <a:prstGeom prst="rect">
            <a:avLst/>
          </a:prstGeom>
          <a:blipFill>
            <a:blip r:embed="rId2" cstate="print"/>
            <a:stretch>
              <a:fillRect/>
            </a:stretch>
          </a:blipFill>
        </p:spPr>
        <p:txBody>
          <a:bodyPr wrap="square" lIns="0" tIns="0" rIns="0" bIns="0" rtlCol="0"/>
          <a:lstStyle/>
          <a:p>
            <a:endParaRPr>
              <a:solidFill>
                <a:prstClr val="black"/>
              </a:solidFill>
            </a:endParaRPr>
          </a:p>
        </p:txBody>
      </p:sp>
      <p:sp>
        <p:nvSpPr>
          <p:cNvPr id="3" name="object 3"/>
          <p:cNvSpPr/>
          <p:nvPr/>
        </p:nvSpPr>
        <p:spPr>
          <a:xfrm>
            <a:off x="1524000" y="647700"/>
            <a:ext cx="9131808" cy="45720"/>
          </a:xfrm>
          <a:prstGeom prst="rect">
            <a:avLst/>
          </a:prstGeom>
          <a:blipFill>
            <a:blip r:embed="rId3" cstate="print"/>
            <a:stretch>
              <a:fillRect/>
            </a:stretch>
          </a:blipFill>
        </p:spPr>
        <p:txBody>
          <a:bodyPr wrap="square" lIns="0" tIns="0" rIns="0" bIns="0" rtlCol="0"/>
          <a:lstStyle/>
          <a:p>
            <a:endParaRPr>
              <a:solidFill>
                <a:prstClr val="black"/>
              </a:solidFill>
            </a:endParaRPr>
          </a:p>
        </p:txBody>
      </p:sp>
      <p:sp>
        <p:nvSpPr>
          <p:cNvPr id="4" name="object 4"/>
          <p:cNvSpPr/>
          <p:nvPr/>
        </p:nvSpPr>
        <p:spPr>
          <a:xfrm>
            <a:off x="1524001" y="6551676"/>
            <a:ext cx="9143999" cy="45720"/>
          </a:xfrm>
          <a:prstGeom prst="rect">
            <a:avLst/>
          </a:prstGeom>
          <a:blipFill>
            <a:blip r:embed="rId4" cstate="print"/>
            <a:stretch>
              <a:fillRect/>
            </a:stretch>
          </a:blipFill>
        </p:spPr>
        <p:txBody>
          <a:bodyPr wrap="square" lIns="0" tIns="0" rIns="0" bIns="0" rtlCol="0"/>
          <a:lstStyle/>
          <a:p>
            <a:endParaRPr>
              <a:solidFill>
                <a:prstClr val="black"/>
              </a:solidFill>
            </a:endParaRPr>
          </a:p>
        </p:txBody>
      </p:sp>
      <p:sp>
        <p:nvSpPr>
          <p:cNvPr id="5" name="object 5"/>
          <p:cNvSpPr/>
          <p:nvPr/>
        </p:nvSpPr>
        <p:spPr>
          <a:xfrm>
            <a:off x="8992996" y="6654917"/>
            <a:ext cx="1563878" cy="146343"/>
          </a:xfrm>
          <a:prstGeom prst="rect">
            <a:avLst/>
          </a:prstGeom>
          <a:blipFill>
            <a:blip r:embed="rId5" cstate="print"/>
            <a:stretch>
              <a:fillRect/>
            </a:stretch>
          </a:blipFill>
        </p:spPr>
        <p:txBody>
          <a:bodyPr wrap="square" lIns="0" tIns="0" rIns="0" bIns="0" rtlCol="0"/>
          <a:lstStyle/>
          <a:p>
            <a:endParaRPr>
              <a:solidFill>
                <a:prstClr val="black"/>
              </a:solidFill>
            </a:endParaRPr>
          </a:p>
        </p:txBody>
      </p:sp>
      <p:sp>
        <p:nvSpPr>
          <p:cNvPr id="6" name="object 6"/>
          <p:cNvSpPr/>
          <p:nvPr/>
        </p:nvSpPr>
        <p:spPr>
          <a:xfrm>
            <a:off x="1648780" y="6663025"/>
            <a:ext cx="1835701" cy="149416"/>
          </a:xfrm>
          <a:prstGeom prst="rect">
            <a:avLst/>
          </a:prstGeom>
          <a:blipFill>
            <a:blip r:embed="rId6" cstate="print"/>
            <a:stretch>
              <a:fillRect/>
            </a:stretch>
          </a:blipFill>
        </p:spPr>
        <p:txBody>
          <a:bodyPr wrap="square" lIns="0" tIns="0" rIns="0" bIns="0" rtlCol="0"/>
          <a:lstStyle/>
          <a:p>
            <a:endParaRPr>
              <a:solidFill>
                <a:prstClr val="black"/>
              </a:solidFill>
            </a:endParaRPr>
          </a:p>
        </p:txBody>
      </p:sp>
      <p:sp>
        <p:nvSpPr>
          <p:cNvPr id="7" name="object 7"/>
          <p:cNvSpPr/>
          <p:nvPr/>
        </p:nvSpPr>
        <p:spPr>
          <a:xfrm>
            <a:off x="6735698" y="13540"/>
            <a:ext cx="1057655" cy="605027"/>
          </a:xfrm>
          <a:prstGeom prst="rect">
            <a:avLst/>
          </a:prstGeom>
          <a:blipFill>
            <a:blip r:embed="rId7" cstate="print"/>
            <a:stretch>
              <a:fillRect/>
            </a:stretch>
          </a:blipFill>
        </p:spPr>
        <p:txBody>
          <a:bodyPr wrap="square" lIns="0" tIns="0" rIns="0" bIns="0" rtlCol="0"/>
          <a:lstStyle/>
          <a:p>
            <a:endParaRPr>
              <a:solidFill>
                <a:prstClr val="black"/>
              </a:solidFill>
            </a:endParaRPr>
          </a:p>
        </p:txBody>
      </p:sp>
      <p:sp>
        <p:nvSpPr>
          <p:cNvPr id="22" name="object 12">
            <a:extLst>
              <a:ext uri="{FF2B5EF4-FFF2-40B4-BE49-F238E27FC236}">
                <a16:creationId xmlns:a16="http://schemas.microsoft.com/office/drawing/2014/main" id="{BDCA1294-4EB9-443C-95B7-FEEB1B61FC18}"/>
              </a:ext>
            </a:extLst>
          </p:cNvPr>
          <p:cNvSpPr txBox="1">
            <a:spLocks/>
          </p:cNvSpPr>
          <p:nvPr/>
        </p:nvSpPr>
        <p:spPr>
          <a:xfrm>
            <a:off x="883534" y="1169143"/>
            <a:ext cx="5408209" cy="751488"/>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nSpc>
                <a:spcPct val="100000"/>
              </a:lnSpc>
              <a:spcBef>
                <a:spcPts val="100"/>
              </a:spcBef>
            </a:pPr>
            <a:r>
              <a:rPr lang="en-US" sz="2400" b="1" dirty="0">
                <a:solidFill>
                  <a:srgbClr val="002060"/>
                </a:solidFill>
              </a:rPr>
              <a:t>13. We verify the quality during all the processes</a:t>
            </a:r>
            <a:endParaRPr lang="en-US" sz="2000" dirty="0">
              <a:solidFill>
                <a:srgbClr val="002060"/>
              </a:solidFill>
            </a:endParaRPr>
          </a:p>
        </p:txBody>
      </p:sp>
      <p:sp>
        <p:nvSpPr>
          <p:cNvPr id="12" name="CuadroTexto 11">
            <a:extLst>
              <a:ext uri="{FF2B5EF4-FFF2-40B4-BE49-F238E27FC236}">
                <a16:creationId xmlns:a16="http://schemas.microsoft.com/office/drawing/2014/main" id="{30991D74-CBF5-4C0A-8FF2-2AC1B3A6F03A}"/>
              </a:ext>
            </a:extLst>
          </p:cNvPr>
          <p:cNvSpPr txBox="1"/>
          <p:nvPr/>
        </p:nvSpPr>
        <p:spPr>
          <a:xfrm>
            <a:off x="778861" y="2646802"/>
            <a:ext cx="5512882" cy="2308324"/>
          </a:xfrm>
          <a:prstGeom prst="rect">
            <a:avLst/>
          </a:prstGeom>
          <a:noFill/>
        </p:spPr>
        <p:txBody>
          <a:bodyPr wrap="square">
            <a:spAutoFit/>
          </a:bodyPr>
          <a:lstStyle/>
          <a:p>
            <a:pPr marL="285750" indent="-285750">
              <a:buFont typeface="Arial" charset="0"/>
              <a:buChar char="•"/>
            </a:pPr>
            <a:r>
              <a:rPr lang="en-US" dirty="0">
                <a:solidFill>
                  <a:srgbClr val="002060"/>
                </a:solidFill>
              </a:rPr>
              <a:t>The controls are designed according to the technical specification of the product and / or customer requirement.</a:t>
            </a:r>
          </a:p>
          <a:p>
            <a:pPr marL="285750" indent="-285750">
              <a:buFont typeface="Arial" charset="0"/>
              <a:buChar char="•"/>
            </a:pPr>
            <a:r>
              <a:rPr lang="en-US" dirty="0">
                <a:solidFill>
                  <a:srgbClr val="002060"/>
                </a:solidFill>
              </a:rPr>
              <a:t>We adapt the production processes to the customer necessities </a:t>
            </a:r>
          </a:p>
          <a:p>
            <a:pPr marL="285750" indent="-285750">
              <a:buFont typeface="Arial" charset="0"/>
              <a:buChar char="•"/>
            </a:pPr>
            <a:r>
              <a:rPr lang="en-US" dirty="0">
                <a:solidFill>
                  <a:srgbClr val="002060"/>
                </a:solidFill>
              </a:rPr>
              <a:t>We conform to the pre-audited producer's </a:t>
            </a:r>
            <a:r>
              <a:rPr lang="en-US" dirty="0" err="1">
                <a:solidFill>
                  <a:srgbClr val="002060"/>
                </a:solidFill>
              </a:rPr>
              <a:t>Haccp</a:t>
            </a:r>
            <a:endParaRPr lang="en-US" dirty="0">
              <a:solidFill>
                <a:srgbClr val="002060"/>
              </a:solidFill>
            </a:endParaRPr>
          </a:p>
          <a:p>
            <a:pPr marL="285750" indent="-285750">
              <a:buFont typeface="Arial" charset="0"/>
              <a:buChar char="•"/>
            </a:pPr>
            <a:r>
              <a:rPr lang="en-US" dirty="0">
                <a:solidFill>
                  <a:srgbClr val="002060"/>
                </a:solidFill>
              </a:rPr>
              <a:t>We do pre-audit of the vessels to verify that they comply with the quality regulation approved</a:t>
            </a:r>
          </a:p>
        </p:txBody>
      </p:sp>
      <p:pic>
        <p:nvPicPr>
          <p:cNvPr id="2052"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476757" y="1234995"/>
            <a:ext cx="4191243" cy="5131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4500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circle(in)">
                                      <p:cBhvr>
                                        <p:cTn id="13"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4 Grupo"/>
          <p:cNvGrpSpPr/>
          <p:nvPr/>
        </p:nvGrpSpPr>
        <p:grpSpPr>
          <a:xfrm>
            <a:off x="1487488" y="40367"/>
            <a:ext cx="9180512" cy="6789029"/>
            <a:chOff x="-36512" y="40366"/>
            <a:chExt cx="9180512" cy="6789029"/>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35696" y="40366"/>
              <a:ext cx="5472608" cy="50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20235"/>
            <a:stretch/>
          </p:blipFill>
          <p:spPr bwMode="auto">
            <a:xfrm>
              <a:off x="0" y="646977"/>
              <a:ext cx="9144000" cy="45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20235"/>
            <a:stretch/>
          </p:blipFill>
          <p:spPr bwMode="auto">
            <a:xfrm>
              <a:off x="-36512" y="6551633"/>
              <a:ext cx="9180512" cy="4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52320" y="6650681"/>
              <a:ext cx="1597770" cy="162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04" y="6634661"/>
              <a:ext cx="1874416" cy="194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0" name="Título 9">
            <a:extLst>
              <a:ext uri="{FF2B5EF4-FFF2-40B4-BE49-F238E27FC236}">
                <a16:creationId xmlns:a16="http://schemas.microsoft.com/office/drawing/2014/main" id="{73D7EF03-0EB8-4C5D-9828-5C9514D25CF5}"/>
              </a:ext>
            </a:extLst>
          </p:cNvPr>
          <p:cNvSpPr>
            <a:spLocks noGrp="1"/>
          </p:cNvSpPr>
          <p:nvPr>
            <p:ph type="title"/>
          </p:nvPr>
        </p:nvSpPr>
        <p:spPr>
          <a:xfrm>
            <a:off x="722793" y="2632527"/>
            <a:ext cx="10515600" cy="2852737"/>
          </a:xfrm>
        </p:spPr>
        <p:txBody>
          <a:bodyPr>
            <a:normAutofit fontScale="90000"/>
          </a:bodyPr>
          <a:lstStyle/>
          <a:p>
            <a:pPr marL="0" marR="0" lvl="0" indent="0" defTabSz="914400" rtl="0" eaLnBrk="0" fontAlgn="base" latinLnBrk="0" hangingPunct="0">
              <a:lnSpc>
                <a:spcPct val="100000"/>
              </a:lnSpc>
              <a:spcBef>
                <a:spcPct val="0"/>
              </a:spcBef>
              <a:spcAft>
                <a:spcPct val="0"/>
              </a:spcAft>
              <a:tabLst/>
            </a:pPr>
            <a:r>
              <a:rPr kumimoji="0" lang="en-AU" altLang="es-ES" sz="1800" b="0" i="0" u="none" strike="noStrike" cap="none" normalizeH="0" baseline="0" dirty="0">
                <a:ln>
                  <a:noFill/>
                </a:ln>
                <a:solidFill>
                  <a:srgbClr val="002060"/>
                </a:solidFill>
                <a:effectLst/>
                <a:latin typeface="+mn-lt"/>
                <a:ea typeface="Calibri" panose="020F0502020204030204" pitchFamily="34" charset="0"/>
              </a:rPr>
              <a:t>NOTICE OF CONFIDENCIALITY</a:t>
            </a:r>
            <a:br>
              <a:rPr kumimoji="0" lang="es-ES" altLang="es-ES" sz="1800" b="0" i="0" u="none" strike="noStrike" cap="none" normalizeH="0" baseline="0" dirty="0">
                <a:ln>
                  <a:noFill/>
                </a:ln>
                <a:solidFill>
                  <a:srgbClr val="002060"/>
                </a:solidFill>
                <a:effectLst/>
                <a:latin typeface="+mn-lt"/>
              </a:rPr>
            </a:br>
            <a:r>
              <a:rPr kumimoji="0" lang="en-AU" altLang="es-ES" sz="1800" b="0" i="0" u="none" strike="noStrike" cap="none" normalizeH="0" baseline="0" dirty="0">
                <a:ln>
                  <a:noFill/>
                </a:ln>
                <a:solidFill>
                  <a:srgbClr val="002060"/>
                </a:solidFill>
                <a:effectLst/>
                <a:latin typeface="+mn-lt"/>
                <a:ea typeface="Calibri" panose="020F0502020204030204" pitchFamily="34" charset="0"/>
              </a:rPr>
              <a:t> </a:t>
            </a:r>
            <a:br>
              <a:rPr kumimoji="0" lang="es-ES" altLang="es-ES" sz="1800" b="0" i="0" u="none" strike="noStrike" cap="none" normalizeH="0" baseline="0" dirty="0">
                <a:ln>
                  <a:noFill/>
                </a:ln>
                <a:solidFill>
                  <a:srgbClr val="002060"/>
                </a:solidFill>
                <a:effectLst/>
                <a:latin typeface="+mn-lt"/>
              </a:rPr>
            </a:br>
            <a:r>
              <a:rPr kumimoji="0" lang="en-AU" altLang="es-ES" sz="1800" b="0" i="0" u="none" strike="noStrike" cap="none" normalizeH="0" baseline="0" dirty="0">
                <a:ln>
                  <a:noFill/>
                </a:ln>
                <a:solidFill>
                  <a:srgbClr val="002060"/>
                </a:solidFill>
                <a:effectLst/>
                <a:latin typeface="+mn-lt"/>
                <a:ea typeface="Calibri" panose="020F0502020204030204" pitchFamily="34" charset="0"/>
              </a:rPr>
              <a:t>This presentation has been produced by Krustagroup S.A.U. solely in the interest and on request of COSTCO.</a:t>
            </a:r>
            <a:br>
              <a:rPr kumimoji="0" lang="es-ES" altLang="es-ES" sz="1800" b="0" i="0" u="none" strike="noStrike" cap="none" normalizeH="0" baseline="0" dirty="0">
                <a:ln>
                  <a:noFill/>
                </a:ln>
                <a:solidFill>
                  <a:srgbClr val="002060"/>
                </a:solidFill>
                <a:effectLst/>
                <a:latin typeface="+mn-lt"/>
              </a:rPr>
            </a:br>
            <a:br>
              <a:rPr kumimoji="0" lang="es-ES" altLang="es-ES" sz="1800" b="0" i="0" u="none" strike="noStrike" cap="none" normalizeH="0" baseline="0" dirty="0">
                <a:ln>
                  <a:noFill/>
                </a:ln>
                <a:solidFill>
                  <a:srgbClr val="002060"/>
                </a:solidFill>
                <a:effectLst/>
                <a:latin typeface="+mn-lt"/>
              </a:rPr>
            </a:br>
            <a:r>
              <a:rPr kumimoji="0" lang="en-AU" altLang="es-ES" sz="1800" b="0" i="0" u="none" strike="noStrike" cap="none" normalizeH="0" baseline="0" dirty="0">
                <a:ln>
                  <a:noFill/>
                </a:ln>
                <a:solidFill>
                  <a:srgbClr val="002060"/>
                </a:solidFill>
                <a:effectLst/>
                <a:latin typeface="+mn-lt"/>
                <a:ea typeface="Calibri" panose="020F0502020204030204" pitchFamily="34" charset="0"/>
              </a:rPr>
              <a:t>COSTCO undertakes to keep the contents of this presentation (“Confidential Information”) strictly confidential. Consequently, the following COSTCO’s </a:t>
            </a:r>
            <a:r>
              <a:rPr kumimoji="0" lang="en-US" altLang="es-ES" sz="1800" b="0" i="0" u="none" strike="noStrike" cap="none" normalizeH="0" baseline="0" dirty="0">
                <a:ln>
                  <a:noFill/>
                </a:ln>
                <a:solidFill>
                  <a:srgbClr val="002060"/>
                </a:solidFill>
                <a:effectLst/>
                <a:latin typeface="+mn-lt"/>
                <a:ea typeface="Calibri" panose="020F0502020204030204" pitchFamily="34" charset="0"/>
              </a:rPr>
              <a:t>obligations of secrecy, non-disclosure and non-use shall apply:</a:t>
            </a:r>
            <a:br>
              <a:rPr kumimoji="0" lang="en-US" altLang="es-ES" sz="1800" b="0" i="0" u="none" strike="noStrike" cap="none" normalizeH="0" baseline="0" dirty="0">
                <a:ln>
                  <a:noFill/>
                </a:ln>
                <a:solidFill>
                  <a:srgbClr val="002060"/>
                </a:solidFill>
                <a:effectLst/>
                <a:latin typeface="+mn-lt"/>
                <a:ea typeface="Calibri" panose="020F0502020204030204" pitchFamily="34" charset="0"/>
              </a:rPr>
            </a:br>
            <a:br>
              <a:rPr kumimoji="0" lang="es-ES" altLang="es-ES" sz="1800" b="0" i="0" u="none" strike="noStrike" cap="none" normalizeH="0" baseline="0" dirty="0">
                <a:ln>
                  <a:noFill/>
                </a:ln>
                <a:solidFill>
                  <a:srgbClr val="002060"/>
                </a:solidFill>
                <a:effectLst/>
                <a:latin typeface="+mn-lt"/>
              </a:rPr>
            </a:br>
            <a:r>
              <a:rPr kumimoji="0" lang="es-ES" altLang="es-ES" sz="1800" b="0" i="0" u="none" strike="noStrike" cap="none" normalizeH="0" baseline="0" dirty="0">
                <a:ln>
                  <a:noFill/>
                </a:ln>
                <a:solidFill>
                  <a:srgbClr val="002060"/>
                </a:solidFill>
                <a:effectLst/>
                <a:latin typeface="+mn-lt"/>
              </a:rPr>
              <a:t>1. </a:t>
            </a:r>
            <a:r>
              <a:rPr kumimoji="0" lang="en-US" altLang="es-ES" sz="1800" b="0" i="0" u="none" strike="noStrike" cap="none" normalizeH="0" baseline="0" dirty="0">
                <a:ln>
                  <a:noFill/>
                </a:ln>
                <a:solidFill>
                  <a:srgbClr val="002060"/>
                </a:solidFill>
                <a:effectLst/>
                <a:latin typeface="+mn-lt"/>
                <a:ea typeface="Calibri" panose="020F0502020204030204" pitchFamily="34" charset="0"/>
              </a:rPr>
              <a:t>Not to disclose, publish or disseminate, directly or indirectly, the Confidential Information in any way to anyone and COSTCO agrees to take reasonable precautions to prevent any unauthorized use, disclosure, publication or dissemination of Confidential Information;  </a:t>
            </a:r>
            <a:br>
              <a:rPr kumimoji="0" lang="en-US" altLang="es-ES" sz="1800" b="0" i="0" u="none" strike="noStrike" cap="none" normalizeH="0" baseline="0" dirty="0">
                <a:ln>
                  <a:noFill/>
                </a:ln>
                <a:solidFill>
                  <a:srgbClr val="002060"/>
                </a:solidFill>
                <a:effectLst/>
                <a:latin typeface="+mn-lt"/>
                <a:ea typeface="Calibri" panose="020F0502020204030204" pitchFamily="34" charset="0"/>
              </a:rPr>
            </a:br>
            <a:br>
              <a:rPr kumimoji="0" lang="es-ES" altLang="es-ES" sz="1800" b="0" i="0" u="none" strike="noStrike" cap="none" normalizeH="0" baseline="0" dirty="0">
                <a:ln>
                  <a:noFill/>
                </a:ln>
                <a:solidFill>
                  <a:srgbClr val="002060"/>
                </a:solidFill>
                <a:effectLst/>
                <a:latin typeface="+mn-lt"/>
                <a:ea typeface="Calibri" panose="020F0502020204030204" pitchFamily="34" charset="0"/>
              </a:rPr>
            </a:br>
            <a:r>
              <a:rPr kumimoji="0" lang="es-ES" altLang="es-ES" sz="1800" b="0" i="0" u="none" strike="noStrike" cap="none" normalizeH="0" baseline="0" dirty="0">
                <a:ln>
                  <a:noFill/>
                </a:ln>
                <a:solidFill>
                  <a:srgbClr val="002060"/>
                </a:solidFill>
                <a:effectLst/>
                <a:latin typeface="+mn-lt"/>
                <a:ea typeface="Calibri" panose="020F0502020204030204" pitchFamily="34" charset="0"/>
              </a:rPr>
              <a:t>2. </a:t>
            </a:r>
            <a:r>
              <a:rPr kumimoji="0" lang="en-US" altLang="es-ES" sz="1800" b="0" i="0" u="none" strike="noStrike" cap="none" normalizeH="0" baseline="0" dirty="0">
                <a:ln>
                  <a:noFill/>
                </a:ln>
                <a:solidFill>
                  <a:srgbClr val="002060"/>
                </a:solidFill>
                <a:effectLst/>
                <a:latin typeface="+mn-lt"/>
                <a:ea typeface="Calibri" panose="020F0502020204030204" pitchFamily="34" charset="0"/>
              </a:rPr>
              <a:t>Not use the Confidential Information for any purpose; </a:t>
            </a:r>
            <a:br>
              <a:rPr kumimoji="0" lang="en-US" altLang="es-ES" sz="1800" b="0" i="0" u="none" strike="noStrike" cap="none" normalizeH="0" baseline="0" dirty="0">
                <a:ln>
                  <a:noFill/>
                </a:ln>
                <a:solidFill>
                  <a:srgbClr val="002060"/>
                </a:solidFill>
                <a:effectLst/>
                <a:latin typeface="+mn-lt"/>
                <a:ea typeface="Calibri" panose="020F0502020204030204" pitchFamily="34" charset="0"/>
              </a:rPr>
            </a:br>
            <a:br>
              <a:rPr kumimoji="0" lang="es-ES" altLang="es-ES" sz="1800" b="0" i="0" u="none" strike="noStrike" cap="none" normalizeH="0" baseline="0" dirty="0">
                <a:ln>
                  <a:noFill/>
                </a:ln>
                <a:solidFill>
                  <a:srgbClr val="002060"/>
                </a:solidFill>
                <a:effectLst/>
                <a:latin typeface="+mn-lt"/>
                <a:ea typeface="Calibri" panose="020F0502020204030204" pitchFamily="34" charset="0"/>
              </a:rPr>
            </a:br>
            <a:r>
              <a:rPr kumimoji="0" lang="es-ES" altLang="es-ES" sz="1800" b="0" i="0" u="none" strike="noStrike" cap="none" normalizeH="0" baseline="0" dirty="0">
                <a:ln>
                  <a:noFill/>
                </a:ln>
                <a:solidFill>
                  <a:srgbClr val="002060"/>
                </a:solidFill>
                <a:effectLst/>
                <a:latin typeface="+mn-lt"/>
                <a:ea typeface="Calibri" panose="020F0502020204030204" pitchFamily="34" charset="0"/>
              </a:rPr>
              <a:t>3. </a:t>
            </a:r>
            <a:r>
              <a:rPr kumimoji="0" lang="en-US" altLang="es-ES" sz="1800" b="0" i="0" u="none" strike="noStrike" cap="none" normalizeH="0" baseline="0" dirty="0">
                <a:ln>
                  <a:noFill/>
                </a:ln>
                <a:solidFill>
                  <a:srgbClr val="002060"/>
                </a:solidFill>
                <a:effectLst/>
                <a:latin typeface="+mn-lt"/>
                <a:ea typeface="Calibri" panose="020F0502020204030204" pitchFamily="34" charset="0"/>
              </a:rPr>
              <a:t>Not improperly make use of the Confidential Information for its own benefit, or that of any third party, or use such Confidential Information to the detriment of Krustagroup or any third party.</a:t>
            </a:r>
            <a:br>
              <a:rPr kumimoji="0" lang="es-ES" altLang="es-ES" sz="4000" b="0" i="0" u="none" strike="noStrike" cap="none" normalizeH="0" baseline="0" dirty="0">
                <a:ln>
                  <a:noFill/>
                </a:ln>
                <a:solidFill>
                  <a:schemeClr val="tx1"/>
                </a:solidFill>
                <a:effectLst/>
              </a:rPr>
            </a:br>
            <a:endParaRPr lang="es-ES" dirty="0"/>
          </a:p>
        </p:txBody>
      </p:sp>
    </p:spTree>
    <p:extLst>
      <p:ext uri="{BB962C8B-B14F-4D97-AF65-F5344CB8AC3E}">
        <p14:creationId xmlns:p14="http://schemas.microsoft.com/office/powerpoint/2010/main" val="3381398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89455" y="72829"/>
            <a:ext cx="5417236" cy="431676"/>
          </a:xfrm>
          <a:prstGeom prst="rect">
            <a:avLst/>
          </a:prstGeom>
          <a:blipFill>
            <a:blip r:embed="rId2" cstate="print"/>
            <a:stretch>
              <a:fillRect/>
            </a:stretch>
          </a:blipFill>
        </p:spPr>
        <p:txBody>
          <a:bodyPr wrap="square" lIns="0" tIns="0" rIns="0" bIns="0" rtlCol="0"/>
          <a:lstStyle/>
          <a:p>
            <a:endParaRPr>
              <a:solidFill>
                <a:prstClr val="black"/>
              </a:solidFill>
            </a:endParaRPr>
          </a:p>
        </p:txBody>
      </p:sp>
      <p:sp>
        <p:nvSpPr>
          <p:cNvPr id="3" name="object 3"/>
          <p:cNvSpPr/>
          <p:nvPr/>
        </p:nvSpPr>
        <p:spPr>
          <a:xfrm>
            <a:off x="1524000" y="647700"/>
            <a:ext cx="9131808" cy="45720"/>
          </a:xfrm>
          <a:prstGeom prst="rect">
            <a:avLst/>
          </a:prstGeom>
          <a:blipFill>
            <a:blip r:embed="rId3" cstate="print"/>
            <a:stretch>
              <a:fillRect/>
            </a:stretch>
          </a:blipFill>
        </p:spPr>
        <p:txBody>
          <a:bodyPr wrap="square" lIns="0" tIns="0" rIns="0" bIns="0" rtlCol="0"/>
          <a:lstStyle/>
          <a:p>
            <a:endParaRPr>
              <a:solidFill>
                <a:prstClr val="black"/>
              </a:solidFill>
            </a:endParaRPr>
          </a:p>
        </p:txBody>
      </p:sp>
      <p:sp>
        <p:nvSpPr>
          <p:cNvPr id="4" name="object 4"/>
          <p:cNvSpPr/>
          <p:nvPr/>
        </p:nvSpPr>
        <p:spPr>
          <a:xfrm>
            <a:off x="1524001" y="6551676"/>
            <a:ext cx="9143999" cy="45720"/>
          </a:xfrm>
          <a:prstGeom prst="rect">
            <a:avLst/>
          </a:prstGeom>
          <a:blipFill>
            <a:blip r:embed="rId4" cstate="print"/>
            <a:stretch>
              <a:fillRect/>
            </a:stretch>
          </a:blipFill>
        </p:spPr>
        <p:txBody>
          <a:bodyPr wrap="square" lIns="0" tIns="0" rIns="0" bIns="0" rtlCol="0"/>
          <a:lstStyle/>
          <a:p>
            <a:endParaRPr>
              <a:solidFill>
                <a:prstClr val="black"/>
              </a:solidFill>
            </a:endParaRPr>
          </a:p>
        </p:txBody>
      </p:sp>
      <p:sp>
        <p:nvSpPr>
          <p:cNvPr id="5" name="object 5"/>
          <p:cNvSpPr/>
          <p:nvPr/>
        </p:nvSpPr>
        <p:spPr>
          <a:xfrm>
            <a:off x="8992996" y="6654917"/>
            <a:ext cx="1563878" cy="146343"/>
          </a:xfrm>
          <a:prstGeom prst="rect">
            <a:avLst/>
          </a:prstGeom>
          <a:blipFill>
            <a:blip r:embed="rId5" cstate="print"/>
            <a:stretch>
              <a:fillRect/>
            </a:stretch>
          </a:blipFill>
        </p:spPr>
        <p:txBody>
          <a:bodyPr wrap="square" lIns="0" tIns="0" rIns="0" bIns="0" rtlCol="0"/>
          <a:lstStyle/>
          <a:p>
            <a:endParaRPr>
              <a:solidFill>
                <a:prstClr val="black"/>
              </a:solidFill>
            </a:endParaRPr>
          </a:p>
        </p:txBody>
      </p:sp>
      <p:sp>
        <p:nvSpPr>
          <p:cNvPr id="6" name="object 6"/>
          <p:cNvSpPr/>
          <p:nvPr/>
        </p:nvSpPr>
        <p:spPr>
          <a:xfrm>
            <a:off x="1648780" y="6663025"/>
            <a:ext cx="1835701" cy="149416"/>
          </a:xfrm>
          <a:prstGeom prst="rect">
            <a:avLst/>
          </a:prstGeom>
          <a:blipFill>
            <a:blip r:embed="rId6" cstate="print"/>
            <a:stretch>
              <a:fillRect/>
            </a:stretch>
          </a:blipFill>
        </p:spPr>
        <p:txBody>
          <a:bodyPr wrap="square" lIns="0" tIns="0" rIns="0" bIns="0" rtlCol="0"/>
          <a:lstStyle/>
          <a:p>
            <a:endParaRPr>
              <a:solidFill>
                <a:prstClr val="black"/>
              </a:solidFill>
            </a:endParaRPr>
          </a:p>
        </p:txBody>
      </p:sp>
      <p:sp>
        <p:nvSpPr>
          <p:cNvPr id="7" name="object 7"/>
          <p:cNvSpPr/>
          <p:nvPr/>
        </p:nvSpPr>
        <p:spPr>
          <a:xfrm>
            <a:off x="6735698" y="13540"/>
            <a:ext cx="1057655" cy="605027"/>
          </a:xfrm>
          <a:prstGeom prst="rect">
            <a:avLst/>
          </a:prstGeom>
          <a:blipFill>
            <a:blip r:embed="rId7" cstate="print"/>
            <a:stretch>
              <a:fillRect/>
            </a:stretch>
          </a:blipFill>
        </p:spPr>
        <p:txBody>
          <a:bodyPr wrap="square" lIns="0" tIns="0" rIns="0" bIns="0" rtlCol="0"/>
          <a:lstStyle/>
          <a:p>
            <a:endParaRPr>
              <a:solidFill>
                <a:prstClr val="black"/>
              </a:solidFill>
            </a:endParaRPr>
          </a:p>
        </p:txBody>
      </p:sp>
      <p:sp>
        <p:nvSpPr>
          <p:cNvPr id="22" name="object 12">
            <a:extLst>
              <a:ext uri="{FF2B5EF4-FFF2-40B4-BE49-F238E27FC236}">
                <a16:creationId xmlns:a16="http://schemas.microsoft.com/office/drawing/2014/main" id="{BDCA1294-4EB9-443C-95B7-FEEB1B61FC18}"/>
              </a:ext>
            </a:extLst>
          </p:cNvPr>
          <p:cNvSpPr txBox="1">
            <a:spLocks/>
          </p:cNvSpPr>
          <p:nvPr/>
        </p:nvSpPr>
        <p:spPr>
          <a:xfrm>
            <a:off x="3147327" y="798489"/>
            <a:ext cx="5901491" cy="382156"/>
          </a:xfrm>
          <a:prstGeom prst="rect">
            <a:avLst/>
          </a:prstGeom>
          <a:ln w="38100">
            <a:solidFill>
              <a:srgbClr val="0070C0"/>
            </a:solidFill>
          </a:ln>
        </p:spPr>
        <p:txBody>
          <a:bodyPr vert="horz" wrap="square" lIns="0" tIns="1270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gn="ctr">
              <a:lnSpc>
                <a:spcPct val="100000"/>
              </a:lnSpc>
              <a:spcBef>
                <a:spcPts val="100"/>
              </a:spcBef>
            </a:pPr>
            <a:r>
              <a:rPr lang="en-US" sz="2400" b="1" dirty="0">
                <a:solidFill>
                  <a:srgbClr val="002060"/>
                </a:solidFill>
              </a:rPr>
              <a:t>Examples of our Quality Controls</a:t>
            </a:r>
            <a:endParaRPr lang="en-US" sz="2000" dirty="0">
              <a:solidFill>
                <a:srgbClr val="002060"/>
              </a:solidFill>
            </a:endParaRPr>
          </a:p>
        </p:txBody>
      </p:sp>
      <p:graphicFrame>
        <p:nvGraphicFramePr>
          <p:cNvPr id="9" name="8 Tabla"/>
          <p:cNvGraphicFramePr>
            <a:graphicFrameLocks noGrp="1"/>
          </p:cNvGraphicFramePr>
          <p:nvPr>
            <p:extLst>
              <p:ext uri="{D42A27DB-BD31-4B8C-83A1-F6EECF244321}">
                <p14:modId xmlns:p14="http://schemas.microsoft.com/office/powerpoint/2010/main" val="2379724668"/>
              </p:ext>
            </p:extLst>
          </p:nvPr>
        </p:nvGraphicFramePr>
        <p:xfrm>
          <a:off x="492370" y="1260242"/>
          <a:ext cx="11558952" cy="1062714"/>
        </p:xfrm>
        <a:graphic>
          <a:graphicData uri="http://schemas.openxmlformats.org/drawingml/2006/table">
            <a:tbl>
              <a:tblPr>
                <a:tableStyleId>{5C22544A-7EE6-4342-B048-85BDC9FD1C3A}</a:tableStyleId>
              </a:tblPr>
              <a:tblGrid>
                <a:gridCol w="682840">
                  <a:extLst>
                    <a:ext uri="{9D8B030D-6E8A-4147-A177-3AD203B41FA5}">
                      <a16:colId xmlns:a16="http://schemas.microsoft.com/office/drawing/2014/main" val="20000"/>
                    </a:ext>
                  </a:extLst>
                </a:gridCol>
                <a:gridCol w="944595">
                  <a:extLst>
                    <a:ext uri="{9D8B030D-6E8A-4147-A177-3AD203B41FA5}">
                      <a16:colId xmlns:a16="http://schemas.microsoft.com/office/drawing/2014/main" val="20001"/>
                    </a:ext>
                  </a:extLst>
                </a:gridCol>
                <a:gridCol w="990116">
                  <a:extLst>
                    <a:ext uri="{9D8B030D-6E8A-4147-A177-3AD203B41FA5}">
                      <a16:colId xmlns:a16="http://schemas.microsoft.com/office/drawing/2014/main" val="20002"/>
                    </a:ext>
                  </a:extLst>
                </a:gridCol>
                <a:gridCol w="652490">
                  <a:extLst>
                    <a:ext uri="{9D8B030D-6E8A-4147-A177-3AD203B41FA5}">
                      <a16:colId xmlns:a16="http://schemas.microsoft.com/office/drawing/2014/main" val="20003"/>
                    </a:ext>
                  </a:extLst>
                </a:gridCol>
                <a:gridCol w="910452">
                  <a:extLst>
                    <a:ext uri="{9D8B030D-6E8A-4147-A177-3AD203B41FA5}">
                      <a16:colId xmlns:a16="http://schemas.microsoft.com/office/drawing/2014/main" val="20004"/>
                    </a:ext>
                  </a:extLst>
                </a:gridCol>
                <a:gridCol w="925626">
                  <a:extLst>
                    <a:ext uri="{9D8B030D-6E8A-4147-A177-3AD203B41FA5}">
                      <a16:colId xmlns:a16="http://schemas.microsoft.com/office/drawing/2014/main" val="20005"/>
                    </a:ext>
                  </a:extLst>
                </a:gridCol>
                <a:gridCol w="1016671">
                  <a:extLst>
                    <a:ext uri="{9D8B030D-6E8A-4147-A177-3AD203B41FA5}">
                      <a16:colId xmlns:a16="http://schemas.microsoft.com/office/drawing/2014/main" val="20006"/>
                    </a:ext>
                  </a:extLst>
                </a:gridCol>
                <a:gridCol w="637317">
                  <a:extLst>
                    <a:ext uri="{9D8B030D-6E8A-4147-A177-3AD203B41FA5}">
                      <a16:colId xmlns:a16="http://schemas.microsoft.com/office/drawing/2014/main" val="20007"/>
                    </a:ext>
                  </a:extLst>
                </a:gridCol>
                <a:gridCol w="804233">
                  <a:extLst>
                    <a:ext uri="{9D8B030D-6E8A-4147-A177-3AD203B41FA5}">
                      <a16:colId xmlns:a16="http://schemas.microsoft.com/office/drawing/2014/main" val="20008"/>
                    </a:ext>
                  </a:extLst>
                </a:gridCol>
                <a:gridCol w="819408">
                  <a:extLst>
                    <a:ext uri="{9D8B030D-6E8A-4147-A177-3AD203B41FA5}">
                      <a16:colId xmlns:a16="http://schemas.microsoft.com/office/drawing/2014/main" val="20009"/>
                    </a:ext>
                  </a:extLst>
                </a:gridCol>
                <a:gridCol w="1672957">
                  <a:extLst>
                    <a:ext uri="{9D8B030D-6E8A-4147-A177-3AD203B41FA5}">
                      <a16:colId xmlns:a16="http://schemas.microsoft.com/office/drawing/2014/main" val="20010"/>
                    </a:ext>
                  </a:extLst>
                </a:gridCol>
                <a:gridCol w="1502247">
                  <a:extLst>
                    <a:ext uri="{9D8B030D-6E8A-4147-A177-3AD203B41FA5}">
                      <a16:colId xmlns:a16="http://schemas.microsoft.com/office/drawing/2014/main" val="20011"/>
                    </a:ext>
                  </a:extLst>
                </a:gridCol>
              </a:tblGrid>
              <a:tr h="199401">
                <a:tc gridSpan="12">
                  <a:txBody>
                    <a:bodyPr/>
                    <a:lstStyle/>
                    <a:p>
                      <a:pPr algn="ctr" fontAlgn="ctr"/>
                      <a:r>
                        <a:rPr lang="es-ES" sz="1600" u="none" strike="noStrike" dirty="0">
                          <a:effectLst/>
                        </a:rPr>
                        <a:t>DETALLE DE CARGAS PIER 33 - KRUSTAGROUP / PATAGONIA SHIRMP</a:t>
                      </a:r>
                      <a:endParaRPr lang="es-ES" sz="1600" b="1" i="0" u="none" strike="noStrike" dirty="0">
                        <a:solidFill>
                          <a:srgbClr val="000000"/>
                        </a:solidFill>
                        <a:effectLst/>
                        <a:latin typeface="Calibri"/>
                      </a:endParaRPr>
                    </a:p>
                  </a:txBody>
                  <a:tcPr marL="0" marR="0" marT="0" marB="0" anchor="ct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0000"/>
                  </a:ext>
                </a:extLst>
              </a:tr>
              <a:tr h="241797">
                <a:tc>
                  <a:txBody>
                    <a:bodyPr/>
                    <a:lstStyle/>
                    <a:p>
                      <a:pPr algn="ctr" fontAlgn="ctr"/>
                      <a:r>
                        <a:rPr lang="es-ES" sz="1100" u="none" strike="noStrike">
                          <a:effectLst/>
                        </a:rPr>
                        <a:t>Nº CARGA</a:t>
                      </a:r>
                      <a:endParaRPr lang="es-ES" sz="1100" b="1" i="0" u="none" strike="noStrike">
                        <a:solidFill>
                          <a:srgbClr val="000000"/>
                        </a:solidFill>
                        <a:effectLst/>
                        <a:latin typeface="Calibri"/>
                      </a:endParaRPr>
                    </a:p>
                  </a:txBody>
                  <a:tcPr marL="0" marR="0" marT="0" marB="0" anchor="ctr"/>
                </a:tc>
                <a:tc>
                  <a:txBody>
                    <a:bodyPr/>
                    <a:lstStyle/>
                    <a:p>
                      <a:pPr algn="ctr" fontAlgn="ctr"/>
                      <a:r>
                        <a:rPr lang="es-ES" sz="1100" u="none" strike="noStrike" dirty="0">
                          <a:effectLst/>
                        </a:rPr>
                        <a:t>DIA DE CARGA</a:t>
                      </a:r>
                      <a:endParaRPr lang="es-ES" sz="1100" b="1" i="0" u="none" strike="noStrike" dirty="0">
                        <a:solidFill>
                          <a:srgbClr val="000000"/>
                        </a:solidFill>
                        <a:effectLst/>
                        <a:latin typeface="Calibri"/>
                      </a:endParaRPr>
                    </a:p>
                  </a:txBody>
                  <a:tcPr marL="0" marR="0" marT="0" marB="0" anchor="ctr"/>
                </a:tc>
                <a:tc>
                  <a:txBody>
                    <a:bodyPr/>
                    <a:lstStyle/>
                    <a:p>
                      <a:pPr algn="ctr" fontAlgn="ctr"/>
                      <a:r>
                        <a:rPr lang="es-ES" sz="1100" u="none" strike="noStrike">
                          <a:effectLst/>
                        </a:rPr>
                        <a:t>FRIGORIFICO Nº 4055</a:t>
                      </a:r>
                      <a:endParaRPr lang="es-ES" sz="1100" b="1" i="0" u="none" strike="noStrike">
                        <a:solidFill>
                          <a:srgbClr val="000000"/>
                        </a:solidFill>
                        <a:effectLst/>
                        <a:latin typeface="Calibri"/>
                      </a:endParaRPr>
                    </a:p>
                  </a:txBody>
                  <a:tcPr marL="0" marR="0" marT="0" marB="0" anchor="ctr"/>
                </a:tc>
                <a:tc>
                  <a:txBody>
                    <a:bodyPr/>
                    <a:lstStyle/>
                    <a:p>
                      <a:pPr algn="ctr" fontAlgn="ctr"/>
                      <a:r>
                        <a:rPr lang="es-ES" sz="1100" u="none" strike="noStrike">
                          <a:effectLst/>
                        </a:rPr>
                        <a:t>MARCA</a:t>
                      </a:r>
                      <a:endParaRPr lang="es-ES" sz="1100" b="1" i="0" u="none" strike="noStrike">
                        <a:solidFill>
                          <a:srgbClr val="000000"/>
                        </a:solidFill>
                        <a:effectLst/>
                        <a:latin typeface="Calibri"/>
                      </a:endParaRPr>
                    </a:p>
                  </a:txBody>
                  <a:tcPr marL="0" marR="0" marT="0" marB="0" anchor="ctr"/>
                </a:tc>
                <a:tc>
                  <a:txBody>
                    <a:bodyPr/>
                    <a:lstStyle/>
                    <a:p>
                      <a:pPr algn="ctr" fontAlgn="ctr"/>
                      <a:r>
                        <a:rPr lang="es-ES" sz="1100" u="none" strike="noStrike">
                          <a:effectLst/>
                        </a:rPr>
                        <a:t>CAMPAÑA</a:t>
                      </a:r>
                      <a:endParaRPr lang="es-ES" sz="1100" b="1" i="0" u="none" strike="noStrike">
                        <a:solidFill>
                          <a:srgbClr val="000000"/>
                        </a:solidFill>
                        <a:effectLst/>
                        <a:latin typeface="Calibri"/>
                      </a:endParaRPr>
                    </a:p>
                  </a:txBody>
                  <a:tcPr marL="0" marR="0" marT="0" marB="0" anchor="ctr"/>
                </a:tc>
                <a:tc>
                  <a:txBody>
                    <a:bodyPr/>
                    <a:lstStyle/>
                    <a:p>
                      <a:pPr algn="ctr" fontAlgn="ctr"/>
                      <a:r>
                        <a:rPr lang="es-ES" sz="1100" u="none" strike="noStrike">
                          <a:effectLst/>
                        </a:rPr>
                        <a:t>Nº OPERACIÓN</a:t>
                      </a:r>
                      <a:endParaRPr lang="es-ES" sz="1100" b="1" i="0" u="none" strike="noStrike">
                        <a:solidFill>
                          <a:srgbClr val="000000"/>
                        </a:solidFill>
                        <a:effectLst/>
                        <a:latin typeface="Calibri"/>
                      </a:endParaRPr>
                    </a:p>
                  </a:txBody>
                  <a:tcPr marL="0" marR="0" marT="0" marB="0" anchor="ctr"/>
                </a:tc>
                <a:tc>
                  <a:txBody>
                    <a:bodyPr/>
                    <a:lstStyle/>
                    <a:p>
                      <a:pPr algn="ctr" fontAlgn="ctr"/>
                      <a:r>
                        <a:rPr lang="es-ES" sz="1100" u="none" strike="noStrike">
                          <a:effectLst/>
                        </a:rPr>
                        <a:t>DESTINO </a:t>
                      </a:r>
                      <a:endParaRPr lang="es-ES" sz="1100" b="1" i="0" u="none" strike="noStrike">
                        <a:solidFill>
                          <a:srgbClr val="000000"/>
                        </a:solidFill>
                        <a:effectLst/>
                        <a:latin typeface="Calibri"/>
                      </a:endParaRPr>
                    </a:p>
                  </a:txBody>
                  <a:tcPr marL="0" marR="0" marT="0" marB="0" anchor="ctr"/>
                </a:tc>
                <a:tc>
                  <a:txBody>
                    <a:bodyPr/>
                    <a:lstStyle/>
                    <a:p>
                      <a:pPr algn="ctr" fontAlgn="ctr"/>
                      <a:r>
                        <a:rPr lang="es-ES" sz="1100" u="none" strike="noStrike">
                          <a:effectLst/>
                        </a:rPr>
                        <a:t>REMITO Nº</a:t>
                      </a:r>
                      <a:endParaRPr lang="es-ES" sz="1100" b="1" i="0" u="none" strike="noStrike">
                        <a:solidFill>
                          <a:srgbClr val="000000"/>
                        </a:solidFill>
                        <a:effectLst/>
                        <a:latin typeface="Calibri"/>
                      </a:endParaRPr>
                    </a:p>
                  </a:txBody>
                  <a:tcPr marL="0" marR="0" marT="0" marB="0" anchor="ctr"/>
                </a:tc>
                <a:tc>
                  <a:txBody>
                    <a:bodyPr/>
                    <a:lstStyle/>
                    <a:p>
                      <a:pPr algn="ctr" fontAlgn="ctr"/>
                      <a:r>
                        <a:rPr lang="es-ES" sz="1100" u="none" strike="noStrike">
                          <a:effectLst/>
                        </a:rPr>
                        <a:t>PND 10-30 (BOX )</a:t>
                      </a:r>
                      <a:endParaRPr lang="es-ES" sz="1100" b="1" i="0" u="none" strike="noStrike">
                        <a:solidFill>
                          <a:srgbClr val="000000"/>
                        </a:solidFill>
                        <a:effectLst/>
                        <a:latin typeface="Calibri"/>
                      </a:endParaRPr>
                    </a:p>
                  </a:txBody>
                  <a:tcPr marL="0" marR="0" marT="0" marB="0" anchor="ctr"/>
                </a:tc>
                <a:tc>
                  <a:txBody>
                    <a:bodyPr/>
                    <a:lstStyle/>
                    <a:p>
                      <a:pPr algn="ctr" fontAlgn="ctr"/>
                      <a:r>
                        <a:rPr lang="es-ES" sz="1100" u="none" strike="noStrike">
                          <a:effectLst/>
                        </a:rPr>
                        <a:t>PND 30-50 (BOX)</a:t>
                      </a:r>
                      <a:endParaRPr lang="es-ES" sz="1100" b="1" i="0" u="none" strike="noStrike">
                        <a:solidFill>
                          <a:srgbClr val="000000"/>
                        </a:solidFill>
                        <a:effectLst/>
                        <a:latin typeface="Calibri"/>
                      </a:endParaRPr>
                    </a:p>
                  </a:txBody>
                  <a:tcPr marL="0" marR="0" marT="0" marB="0" anchor="ctr"/>
                </a:tc>
                <a:tc>
                  <a:txBody>
                    <a:bodyPr/>
                    <a:lstStyle/>
                    <a:p>
                      <a:pPr algn="ctr" fontAlgn="ctr"/>
                      <a:r>
                        <a:rPr lang="es-ES" sz="1100" u="none" strike="noStrike">
                          <a:effectLst/>
                        </a:rPr>
                        <a:t>PIER QC EXCEL</a:t>
                      </a:r>
                      <a:endParaRPr lang="es-ES" sz="1100" b="1" i="0" u="none" strike="noStrike">
                        <a:solidFill>
                          <a:srgbClr val="000000"/>
                        </a:solidFill>
                        <a:effectLst/>
                        <a:latin typeface="Calibri"/>
                      </a:endParaRPr>
                    </a:p>
                  </a:txBody>
                  <a:tcPr marL="0" marR="0" marT="0" marB="0" anchor="ctr"/>
                </a:tc>
                <a:tc>
                  <a:txBody>
                    <a:bodyPr/>
                    <a:lstStyle/>
                    <a:p>
                      <a:pPr algn="ctr" fontAlgn="ctr"/>
                      <a:r>
                        <a:rPr lang="es-ES" sz="1100" u="none" strike="noStrike">
                          <a:effectLst/>
                        </a:rPr>
                        <a:t>CONTROL PACKAGING</a:t>
                      </a:r>
                      <a:endParaRPr lang="es-ES" sz="1100" b="1" i="0" u="none" strike="noStrike">
                        <a:solidFill>
                          <a:srgbClr val="000000"/>
                        </a:solidFill>
                        <a:effectLst/>
                        <a:latin typeface="Calibri"/>
                      </a:endParaRPr>
                    </a:p>
                  </a:txBody>
                  <a:tcPr marL="0" marR="0" marT="0" marB="0" anchor="ctr"/>
                </a:tc>
                <a:extLst>
                  <a:ext uri="{0D108BD9-81ED-4DB2-BD59-A6C34878D82A}">
                    <a16:rowId xmlns:a16="http://schemas.microsoft.com/office/drawing/2014/main" val="10001"/>
                  </a:ext>
                </a:extLst>
              </a:tr>
              <a:tr h="241797">
                <a:tc>
                  <a:txBody>
                    <a:bodyPr/>
                    <a:lstStyle/>
                    <a:p>
                      <a:pPr algn="ctr" fontAlgn="ctr"/>
                      <a:r>
                        <a:rPr lang="es-ES" sz="1100" u="none" strike="noStrike">
                          <a:effectLst/>
                        </a:rPr>
                        <a:t>24</a:t>
                      </a:r>
                      <a:endParaRPr lang="es-ES" sz="1100" b="1" i="0" u="none" strike="noStrike">
                        <a:solidFill>
                          <a:srgbClr val="000000"/>
                        </a:solidFill>
                        <a:effectLst/>
                        <a:latin typeface="Calibri"/>
                      </a:endParaRPr>
                    </a:p>
                  </a:txBody>
                  <a:tcPr marL="0" marR="0" marT="0" marB="0" anchor="ctr"/>
                </a:tc>
                <a:tc>
                  <a:txBody>
                    <a:bodyPr/>
                    <a:lstStyle/>
                    <a:p>
                      <a:pPr algn="ctr" fontAlgn="ctr"/>
                      <a:r>
                        <a:rPr lang="es-ES" sz="1100" u="none" strike="noStrike">
                          <a:effectLst/>
                        </a:rPr>
                        <a:t>08/07/2020</a:t>
                      </a:r>
                      <a:endParaRPr lang="es-ES" sz="1100" b="1" i="0" u="none" strike="noStrike">
                        <a:solidFill>
                          <a:srgbClr val="000000"/>
                        </a:solidFill>
                        <a:effectLst/>
                        <a:latin typeface="Calibri"/>
                      </a:endParaRPr>
                    </a:p>
                  </a:txBody>
                  <a:tcPr marL="0" marR="0" marT="0" marB="0" anchor="ctr"/>
                </a:tc>
                <a:tc>
                  <a:txBody>
                    <a:bodyPr/>
                    <a:lstStyle/>
                    <a:p>
                      <a:pPr algn="ctr" fontAlgn="ctr"/>
                      <a:r>
                        <a:rPr lang="es-ES" sz="1100" u="none" strike="noStrike" dirty="0">
                          <a:effectLst/>
                        </a:rPr>
                        <a:t>F. PARTNERS</a:t>
                      </a:r>
                      <a:endParaRPr lang="es-ES" sz="1100" b="1" i="0" u="none" strike="noStrike" dirty="0">
                        <a:solidFill>
                          <a:srgbClr val="000000"/>
                        </a:solidFill>
                        <a:effectLst/>
                        <a:latin typeface="Calibri"/>
                      </a:endParaRPr>
                    </a:p>
                  </a:txBody>
                  <a:tcPr marL="0" marR="0" marT="0" marB="0" anchor="ctr"/>
                </a:tc>
                <a:tc>
                  <a:txBody>
                    <a:bodyPr/>
                    <a:lstStyle/>
                    <a:p>
                      <a:pPr algn="ctr" fontAlgn="ctr"/>
                      <a:r>
                        <a:rPr lang="es-ES" sz="1100" u="none" strike="noStrike">
                          <a:effectLst/>
                        </a:rPr>
                        <a:t>PIER33</a:t>
                      </a:r>
                      <a:endParaRPr lang="es-ES" sz="1100" b="1" i="0" u="none" strike="noStrike">
                        <a:solidFill>
                          <a:srgbClr val="000000"/>
                        </a:solidFill>
                        <a:effectLst/>
                        <a:latin typeface="Calibri"/>
                      </a:endParaRPr>
                    </a:p>
                  </a:txBody>
                  <a:tcPr marL="0" marR="0" marT="0" marB="0" anchor="ctr"/>
                </a:tc>
                <a:tc>
                  <a:txBody>
                    <a:bodyPr/>
                    <a:lstStyle/>
                    <a:p>
                      <a:pPr algn="ctr" fontAlgn="ctr"/>
                      <a:r>
                        <a:rPr lang="es-ES" sz="1100" u="none" strike="noStrike">
                          <a:effectLst/>
                        </a:rPr>
                        <a:t>NACION</a:t>
                      </a:r>
                      <a:endParaRPr lang="es-ES" sz="1100" b="1" i="0" u="none" strike="noStrike">
                        <a:solidFill>
                          <a:srgbClr val="000000"/>
                        </a:solidFill>
                        <a:effectLst/>
                        <a:latin typeface="Calibri"/>
                      </a:endParaRPr>
                    </a:p>
                  </a:txBody>
                  <a:tcPr marL="0" marR="0" marT="0" marB="0" anchor="ctr"/>
                </a:tc>
                <a:tc>
                  <a:txBody>
                    <a:bodyPr/>
                    <a:lstStyle/>
                    <a:p>
                      <a:pPr algn="ctr" fontAlgn="ctr"/>
                      <a:r>
                        <a:rPr lang="es-ES" sz="1100" u="none" strike="noStrike">
                          <a:effectLst/>
                        </a:rPr>
                        <a:t>1136</a:t>
                      </a:r>
                      <a:endParaRPr lang="es-ES" sz="1100" b="1" i="0" u="none" strike="noStrike">
                        <a:solidFill>
                          <a:srgbClr val="000000"/>
                        </a:solidFill>
                        <a:effectLst/>
                        <a:latin typeface="Calibri"/>
                      </a:endParaRPr>
                    </a:p>
                  </a:txBody>
                  <a:tcPr marL="0" marR="0" marT="0" marB="0" anchor="ctr"/>
                </a:tc>
                <a:tc>
                  <a:txBody>
                    <a:bodyPr/>
                    <a:lstStyle/>
                    <a:p>
                      <a:pPr algn="ctr" fontAlgn="ctr"/>
                      <a:r>
                        <a:rPr lang="es-ES" sz="1100" u="none" strike="noStrike">
                          <a:effectLst/>
                        </a:rPr>
                        <a:t>LONG BEACH- LA</a:t>
                      </a:r>
                      <a:endParaRPr lang="es-ES" sz="1100" b="1" i="0" u="none" strike="noStrike">
                        <a:solidFill>
                          <a:srgbClr val="000000"/>
                        </a:solidFill>
                        <a:effectLst/>
                        <a:latin typeface="Calibri"/>
                      </a:endParaRPr>
                    </a:p>
                  </a:txBody>
                  <a:tcPr marL="0" marR="0" marT="0" marB="0" anchor="ctr"/>
                </a:tc>
                <a:tc>
                  <a:txBody>
                    <a:bodyPr/>
                    <a:lstStyle/>
                    <a:p>
                      <a:pPr algn="ctr" fontAlgn="ctr"/>
                      <a:r>
                        <a:rPr lang="es-ES" sz="1100" u="none" strike="noStrike">
                          <a:effectLst/>
                        </a:rPr>
                        <a:t>1417</a:t>
                      </a:r>
                      <a:endParaRPr lang="es-ES" sz="1100" b="1" i="0" u="none" strike="noStrike">
                        <a:solidFill>
                          <a:srgbClr val="000000"/>
                        </a:solidFill>
                        <a:effectLst/>
                        <a:latin typeface="Calibri"/>
                      </a:endParaRPr>
                    </a:p>
                  </a:txBody>
                  <a:tcPr marL="0" marR="0" marT="0" marB="0" anchor="ctr"/>
                </a:tc>
                <a:tc>
                  <a:txBody>
                    <a:bodyPr/>
                    <a:lstStyle/>
                    <a:p>
                      <a:pPr algn="ctr" fontAlgn="ctr"/>
                      <a:r>
                        <a:rPr lang="es-ES" sz="1100" u="none" strike="noStrike">
                          <a:effectLst/>
                        </a:rPr>
                        <a:t>1350</a:t>
                      </a:r>
                      <a:endParaRPr lang="es-ES" sz="1100" b="0" i="0" u="none" strike="noStrike">
                        <a:solidFill>
                          <a:srgbClr val="000000"/>
                        </a:solidFill>
                        <a:effectLst/>
                        <a:latin typeface="Calibri"/>
                      </a:endParaRPr>
                    </a:p>
                  </a:txBody>
                  <a:tcPr marL="0" marR="0" marT="0" marB="0" anchor="ctr"/>
                </a:tc>
                <a:tc>
                  <a:txBody>
                    <a:bodyPr/>
                    <a:lstStyle/>
                    <a:p>
                      <a:pPr algn="ctr" fontAlgn="ctr"/>
                      <a:r>
                        <a:rPr lang="es-ES" sz="1100" u="none" strike="noStrike">
                          <a:effectLst/>
                        </a:rPr>
                        <a:t>0</a:t>
                      </a:r>
                      <a:endParaRPr lang="es-ES" sz="1100" b="0" i="0" u="none" strike="noStrike">
                        <a:solidFill>
                          <a:srgbClr val="000000"/>
                        </a:solidFill>
                        <a:effectLst/>
                        <a:latin typeface="Calibri"/>
                      </a:endParaRPr>
                    </a:p>
                  </a:txBody>
                  <a:tcPr marL="0" marR="0" marT="0" marB="0" anchor="ctr"/>
                </a:tc>
                <a:tc>
                  <a:txBody>
                    <a:bodyPr/>
                    <a:lstStyle/>
                    <a:p>
                      <a:pPr algn="ctr" fontAlgn="ctr"/>
                      <a:r>
                        <a:rPr lang="es-ES" sz="1100" u="sng" strike="noStrike" dirty="0">
                          <a:effectLst/>
                          <a:hlinkClick r:id="rId8"/>
                        </a:rPr>
                        <a:t>OP1136 QC PIER33</a:t>
                      </a:r>
                      <a:endParaRPr lang="es-ES" sz="1100" b="0" i="0" u="sng" strike="noStrike" dirty="0">
                        <a:solidFill>
                          <a:srgbClr val="0000FF"/>
                        </a:solidFill>
                        <a:effectLst/>
                        <a:latin typeface="Calibri"/>
                      </a:endParaRPr>
                    </a:p>
                  </a:txBody>
                  <a:tcPr marL="0" marR="0" marT="0" marB="0" anchor="ctr"/>
                </a:tc>
                <a:tc>
                  <a:txBody>
                    <a:bodyPr/>
                    <a:lstStyle/>
                    <a:p>
                      <a:pPr algn="ctr" fontAlgn="ctr"/>
                      <a:r>
                        <a:rPr lang="es-ES" sz="1100" u="sng" strike="noStrike" dirty="0">
                          <a:effectLst/>
                          <a:hlinkClick r:id="rId9"/>
                        </a:rPr>
                        <a:t>LNXU 755 586-5</a:t>
                      </a:r>
                      <a:endParaRPr lang="es-ES" sz="1100" b="0" i="0" u="sng" strike="noStrike" dirty="0">
                        <a:solidFill>
                          <a:srgbClr val="0000FF"/>
                        </a:solidFill>
                        <a:effectLst/>
                        <a:latin typeface="Calibri"/>
                      </a:endParaRPr>
                    </a:p>
                  </a:txBody>
                  <a:tcPr marL="0" marR="0" marT="0" marB="0" anchor="ctr"/>
                </a:tc>
                <a:extLst>
                  <a:ext uri="{0D108BD9-81ED-4DB2-BD59-A6C34878D82A}">
                    <a16:rowId xmlns:a16="http://schemas.microsoft.com/office/drawing/2014/main" val="10002"/>
                  </a:ext>
                </a:extLst>
              </a:tr>
              <a:tr h="241797">
                <a:tc>
                  <a:txBody>
                    <a:bodyPr/>
                    <a:lstStyle/>
                    <a:p>
                      <a:pPr algn="ctr" fontAlgn="ctr"/>
                      <a:r>
                        <a:rPr lang="es-ES" sz="1100" u="none" strike="noStrike">
                          <a:effectLst/>
                        </a:rPr>
                        <a:t>25</a:t>
                      </a:r>
                      <a:endParaRPr lang="es-ES" sz="1100" b="1" i="0" u="none" strike="noStrike">
                        <a:solidFill>
                          <a:srgbClr val="000000"/>
                        </a:solidFill>
                        <a:effectLst/>
                        <a:latin typeface="Calibri"/>
                      </a:endParaRPr>
                    </a:p>
                  </a:txBody>
                  <a:tcPr marL="0" marR="0" marT="0" marB="0" anchor="ctr"/>
                </a:tc>
                <a:tc>
                  <a:txBody>
                    <a:bodyPr/>
                    <a:lstStyle/>
                    <a:p>
                      <a:pPr algn="ctr" fontAlgn="ctr"/>
                      <a:r>
                        <a:rPr lang="es-ES" sz="1100" u="none" strike="noStrike">
                          <a:effectLst/>
                        </a:rPr>
                        <a:t>08/07/2020</a:t>
                      </a:r>
                      <a:endParaRPr lang="es-ES" sz="1100" b="1" i="0" u="none" strike="noStrike">
                        <a:solidFill>
                          <a:srgbClr val="000000"/>
                        </a:solidFill>
                        <a:effectLst/>
                        <a:latin typeface="Calibri"/>
                      </a:endParaRPr>
                    </a:p>
                  </a:txBody>
                  <a:tcPr marL="0" marR="0" marT="0" marB="0" anchor="ctr"/>
                </a:tc>
                <a:tc>
                  <a:txBody>
                    <a:bodyPr/>
                    <a:lstStyle/>
                    <a:p>
                      <a:pPr algn="ctr" fontAlgn="ctr"/>
                      <a:r>
                        <a:rPr lang="es-ES" sz="1100" u="none" strike="noStrike">
                          <a:effectLst/>
                        </a:rPr>
                        <a:t>F. PARTNERS</a:t>
                      </a:r>
                      <a:endParaRPr lang="es-ES" sz="1100" b="1" i="0" u="none" strike="noStrike">
                        <a:solidFill>
                          <a:srgbClr val="000000"/>
                        </a:solidFill>
                        <a:effectLst/>
                        <a:latin typeface="Calibri"/>
                      </a:endParaRPr>
                    </a:p>
                  </a:txBody>
                  <a:tcPr marL="0" marR="0" marT="0" marB="0" anchor="ctr"/>
                </a:tc>
                <a:tc>
                  <a:txBody>
                    <a:bodyPr/>
                    <a:lstStyle/>
                    <a:p>
                      <a:pPr algn="ctr" fontAlgn="ctr"/>
                      <a:r>
                        <a:rPr lang="es-ES" sz="1100" u="none" strike="noStrike">
                          <a:effectLst/>
                        </a:rPr>
                        <a:t>PIER33</a:t>
                      </a:r>
                      <a:endParaRPr lang="es-ES" sz="1100" b="1" i="0" u="none" strike="noStrike">
                        <a:solidFill>
                          <a:srgbClr val="000000"/>
                        </a:solidFill>
                        <a:effectLst/>
                        <a:latin typeface="Calibri"/>
                      </a:endParaRPr>
                    </a:p>
                  </a:txBody>
                  <a:tcPr marL="0" marR="0" marT="0" marB="0" anchor="ctr"/>
                </a:tc>
                <a:tc>
                  <a:txBody>
                    <a:bodyPr/>
                    <a:lstStyle/>
                    <a:p>
                      <a:pPr algn="ctr" fontAlgn="ctr"/>
                      <a:r>
                        <a:rPr lang="es-ES" sz="1100" u="none" strike="noStrike">
                          <a:effectLst/>
                        </a:rPr>
                        <a:t>NACION</a:t>
                      </a:r>
                      <a:endParaRPr lang="es-ES" sz="1100" b="1" i="0" u="none" strike="noStrike">
                        <a:solidFill>
                          <a:srgbClr val="000000"/>
                        </a:solidFill>
                        <a:effectLst/>
                        <a:latin typeface="Calibri"/>
                      </a:endParaRPr>
                    </a:p>
                  </a:txBody>
                  <a:tcPr marL="0" marR="0" marT="0" marB="0" anchor="ctr"/>
                </a:tc>
                <a:tc>
                  <a:txBody>
                    <a:bodyPr/>
                    <a:lstStyle/>
                    <a:p>
                      <a:pPr algn="ctr" fontAlgn="ctr"/>
                      <a:r>
                        <a:rPr lang="es-ES" sz="1100" u="none" strike="noStrike">
                          <a:effectLst/>
                        </a:rPr>
                        <a:t>1140</a:t>
                      </a:r>
                      <a:endParaRPr lang="es-ES" sz="1100" b="1" i="0" u="none" strike="noStrike">
                        <a:solidFill>
                          <a:srgbClr val="000000"/>
                        </a:solidFill>
                        <a:effectLst/>
                        <a:latin typeface="Calibri"/>
                      </a:endParaRPr>
                    </a:p>
                  </a:txBody>
                  <a:tcPr marL="0" marR="0" marT="0" marB="0" anchor="ctr"/>
                </a:tc>
                <a:tc>
                  <a:txBody>
                    <a:bodyPr/>
                    <a:lstStyle/>
                    <a:p>
                      <a:pPr algn="ctr" fontAlgn="ctr"/>
                      <a:r>
                        <a:rPr lang="es-ES" sz="1100" u="none" strike="noStrike">
                          <a:effectLst/>
                        </a:rPr>
                        <a:t>LONG BEACH- LA</a:t>
                      </a:r>
                      <a:endParaRPr lang="es-ES" sz="1100" b="1" i="0" u="none" strike="noStrike">
                        <a:solidFill>
                          <a:srgbClr val="000000"/>
                        </a:solidFill>
                        <a:effectLst/>
                        <a:latin typeface="Calibri"/>
                      </a:endParaRPr>
                    </a:p>
                  </a:txBody>
                  <a:tcPr marL="0" marR="0" marT="0" marB="0" anchor="ctr"/>
                </a:tc>
                <a:tc>
                  <a:txBody>
                    <a:bodyPr/>
                    <a:lstStyle/>
                    <a:p>
                      <a:pPr algn="ctr" fontAlgn="ctr"/>
                      <a:r>
                        <a:rPr lang="es-ES" sz="1100" u="none" strike="noStrike">
                          <a:effectLst/>
                        </a:rPr>
                        <a:t>1419</a:t>
                      </a:r>
                      <a:endParaRPr lang="es-ES" sz="1100" b="1" i="0" u="none" strike="noStrike">
                        <a:solidFill>
                          <a:srgbClr val="000000"/>
                        </a:solidFill>
                        <a:effectLst/>
                        <a:latin typeface="Calibri"/>
                      </a:endParaRPr>
                    </a:p>
                  </a:txBody>
                  <a:tcPr marL="0" marR="0" marT="0" marB="0" anchor="ctr"/>
                </a:tc>
                <a:tc>
                  <a:txBody>
                    <a:bodyPr/>
                    <a:lstStyle/>
                    <a:p>
                      <a:pPr algn="ctr" fontAlgn="ctr"/>
                      <a:r>
                        <a:rPr lang="es-ES" sz="1100" u="none" strike="noStrike">
                          <a:effectLst/>
                        </a:rPr>
                        <a:t>1350</a:t>
                      </a:r>
                      <a:endParaRPr lang="es-ES" sz="1100" b="0" i="0" u="none" strike="noStrike">
                        <a:solidFill>
                          <a:srgbClr val="000000"/>
                        </a:solidFill>
                        <a:effectLst/>
                        <a:latin typeface="Calibri"/>
                      </a:endParaRPr>
                    </a:p>
                  </a:txBody>
                  <a:tcPr marL="0" marR="0" marT="0" marB="0" anchor="ctr"/>
                </a:tc>
                <a:tc>
                  <a:txBody>
                    <a:bodyPr/>
                    <a:lstStyle/>
                    <a:p>
                      <a:pPr algn="ctr" fontAlgn="ctr"/>
                      <a:r>
                        <a:rPr lang="es-ES" sz="1100" u="none" strike="noStrike">
                          <a:effectLst/>
                        </a:rPr>
                        <a:t>0</a:t>
                      </a:r>
                      <a:endParaRPr lang="es-ES" sz="1100" b="0" i="0" u="none" strike="noStrike">
                        <a:solidFill>
                          <a:srgbClr val="000000"/>
                        </a:solidFill>
                        <a:effectLst/>
                        <a:latin typeface="Calibri"/>
                      </a:endParaRPr>
                    </a:p>
                  </a:txBody>
                  <a:tcPr marL="0" marR="0" marT="0" marB="0" anchor="ctr"/>
                </a:tc>
                <a:tc>
                  <a:txBody>
                    <a:bodyPr/>
                    <a:lstStyle/>
                    <a:p>
                      <a:pPr algn="ctr" fontAlgn="ctr"/>
                      <a:r>
                        <a:rPr lang="es-ES" sz="1100" u="sng" strike="noStrike">
                          <a:effectLst/>
                          <a:hlinkClick r:id="rId10"/>
                        </a:rPr>
                        <a:t>OP1140 QC PIER33</a:t>
                      </a:r>
                      <a:endParaRPr lang="es-ES" sz="1100" b="0" i="0" u="sng" strike="noStrike">
                        <a:solidFill>
                          <a:srgbClr val="0000FF"/>
                        </a:solidFill>
                        <a:effectLst/>
                        <a:latin typeface="Calibri"/>
                      </a:endParaRPr>
                    </a:p>
                  </a:txBody>
                  <a:tcPr marL="0" marR="0" marT="0" marB="0" anchor="ctr"/>
                </a:tc>
                <a:tc>
                  <a:txBody>
                    <a:bodyPr/>
                    <a:lstStyle/>
                    <a:p>
                      <a:pPr algn="ctr" fontAlgn="ctr"/>
                      <a:r>
                        <a:rPr lang="es-ES" sz="1100" u="sng" strike="noStrike" dirty="0">
                          <a:effectLst/>
                          <a:hlinkClick r:id="rId11"/>
                        </a:rPr>
                        <a:t>TCLU 118 048-2</a:t>
                      </a:r>
                      <a:endParaRPr lang="es-ES" sz="1100" b="0" i="0" u="sng" strike="noStrike" dirty="0">
                        <a:solidFill>
                          <a:srgbClr val="0000FF"/>
                        </a:solidFill>
                        <a:effectLst/>
                        <a:latin typeface="Calibri"/>
                      </a:endParaRPr>
                    </a:p>
                  </a:txBody>
                  <a:tcPr marL="0" marR="0" marT="0" marB="0" anchor="ctr"/>
                </a:tc>
                <a:extLst>
                  <a:ext uri="{0D108BD9-81ED-4DB2-BD59-A6C34878D82A}">
                    <a16:rowId xmlns:a16="http://schemas.microsoft.com/office/drawing/2014/main" val="10003"/>
                  </a:ext>
                </a:extLst>
              </a:tr>
            </a:tbl>
          </a:graphicData>
        </a:graphic>
      </p:graphicFrame>
      <p:graphicFrame>
        <p:nvGraphicFramePr>
          <p:cNvPr id="8" name="7 Tabla"/>
          <p:cNvGraphicFramePr>
            <a:graphicFrameLocks noGrp="1"/>
          </p:cNvGraphicFramePr>
          <p:nvPr>
            <p:extLst>
              <p:ext uri="{D42A27DB-BD31-4B8C-83A1-F6EECF244321}">
                <p14:modId xmlns:p14="http://schemas.microsoft.com/office/powerpoint/2010/main" val="4029218333"/>
              </p:ext>
            </p:extLst>
          </p:nvPr>
        </p:nvGraphicFramePr>
        <p:xfrm>
          <a:off x="1552542" y="2400358"/>
          <a:ext cx="9651963" cy="4010641"/>
        </p:xfrm>
        <a:graphic>
          <a:graphicData uri="http://schemas.openxmlformats.org/drawingml/2006/table">
            <a:tbl>
              <a:tblPr>
                <a:tableStyleId>{5C22544A-7EE6-4342-B048-85BDC9FD1C3A}</a:tableStyleId>
              </a:tblPr>
              <a:tblGrid>
                <a:gridCol w="1100106">
                  <a:extLst>
                    <a:ext uri="{9D8B030D-6E8A-4147-A177-3AD203B41FA5}">
                      <a16:colId xmlns:a16="http://schemas.microsoft.com/office/drawing/2014/main" val="20000"/>
                    </a:ext>
                  </a:extLst>
                </a:gridCol>
                <a:gridCol w="852744">
                  <a:extLst>
                    <a:ext uri="{9D8B030D-6E8A-4147-A177-3AD203B41FA5}">
                      <a16:colId xmlns:a16="http://schemas.microsoft.com/office/drawing/2014/main" val="20001"/>
                    </a:ext>
                  </a:extLst>
                </a:gridCol>
                <a:gridCol w="590737">
                  <a:extLst>
                    <a:ext uri="{9D8B030D-6E8A-4147-A177-3AD203B41FA5}">
                      <a16:colId xmlns:a16="http://schemas.microsoft.com/office/drawing/2014/main" val="20002"/>
                    </a:ext>
                  </a:extLst>
                </a:gridCol>
                <a:gridCol w="507741">
                  <a:extLst>
                    <a:ext uri="{9D8B030D-6E8A-4147-A177-3AD203B41FA5}">
                      <a16:colId xmlns:a16="http://schemas.microsoft.com/office/drawing/2014/main" val="20003"/>
                    </a:ext>
                  </a:extLst>
                </a:gridCol>
                <a:gridCol w="507741">
                  <a:extLst>
                    <a:ext uri="{9D8B030D-6E8A-4147-A177-3AD203B41FA5}">
                      <a16:colId xmlns:a16="http://schemas.microsoft.com/office/drawing/2014/main" val="20004"/>
                    </a:ext>
                  </a:extLst>
                </a:gridCol>
                <a:gridCol w="507741">
                  <a:extLst>
                    <a:ext uri="{9D8B030D-6E8A-4147-A177-3AD203B41FA5}">
                      <a16:colId xmlns:a16="http://schemas.microsoft.com/office/drawing/2014/main" val="20005"/>
                    </a:ext>
                  </a:extLst>
                </a:gridCol>
                <a:gridCol w="502859">
                  <a:extLst>
                    <a:ext uri="{9D8B030D-6E8A-4147-A177-3AD203B41FA5}">
                      <a16:colId xmlns:a16="http://schemas.microsoft.com/office/drawing/2014/main" val="20006"/>
                    </a:ext>
                  </a:extLst>
                </a:gridCol>
                <a:gridCol w="502859">
                  <a:extLst>
                    <a:ext uri="{9D8B030D-6E8A-4147-A177-3AD203B41FA5}">
                      <a16:colId xmlns:a16="http://schemas.microsoft.com/office/drawing/2014/main" val="20007"/>
                    </a:ext>
                  </a:extLst>
                </a:gridCol>
                <a:gridCol w="502859">
                  <a:extLst>
                    <a:ext uri="{9D8B030D-6E8A-4147-A177-3AD203B41FA5}">
                      <a16:colId xmlns:a16="http://schemas.microsoft.com/office/drawing/2014/main" val="20008"/>
                    </a:ext>
                  </a:extLst>
                </a:gridCol>
                <a:gridCol w="507741">
                  <a:extLst>
                    <a:ext uri="{9D8B030D-6E8A-4147-A177-3AD203B41FA5}">
                      <a16:colId xmlns:a16="http://schemas.microsoft.com/office/drawing/2014/main" val="20009"/>
                    </a:ext>
                  </a:extLst>
                </a:gridCol>
                <a:gridCol w="507741">
                  <a:extLst>
                    <a:ext uri="{9D8B030D-6E8A-4147-A177-3AD203B41FA5}">
                      <a16:colId xmlns:a16="http://schemas.microsoft.com/office/drawing/2014/main" val="20010"/>
                    </a:ext>
                  </a:extLst>
                </a:gridCol>
                <a:gridCol w="507741">
                  <a:extLst>
                    <a:ext uri="{9D8B030D-6E8A-4147-A177-3AD203B41FA5}">
                      <a16:colId xmlns:a16="http://schemas.microsoft.com/office/drawing/2014/main" val="20011"/>
                    </a:ext>
                  </a:extLst>
                </a:gridCol>
                <a:gridCol w="507741">
                  <a:extLst>
                    <a:ext uri="{9D8B030D-6E8A-4147-A177-3AD203B41FA5}">
                      <a16:colId xmlns:a16="http://schemas.microsoft.com/office/drawing/2014/main" val="20012"/>
                    </a:ext>
                  </a:extLst>
                </a:gridCol>
                <a:gridCol w="507741">
                  <a:extLst>
                    <a:ext uri="{9D8B030D-6E8A-4147-A177-3AD203B41FA5}">
                      <a16:colId xmlns:a16="http://schemas.microsoft.com/office/drawing/2014/main" val="20013"/>
                    </a:ext>
                  </a:extLst>
                </a:gridCol>
                <a:gridCol w="507741">
                  <a:extLst>
                    <a:ext uri="{9D8B030D-6E8A-4147-A177-3AD203B41FA5}">
                      <a16:colId xmlns:a16="http://schemas.microsoft.com/office/drawing/2014/main" val="20014"/>
                    </a:ext>
                  </a:extLst>
                </a:gridCol>
                <a:gridCol w="366160">
                  <a:extLst>
                    <a:ext uri="{9D8B030D-6E8A-4147-A177-3AD203B41FA5}">
                      <a16:colId xmlns:a16="http://schemas.microsoft.com/office/drawing/2014/main" val="20015"/>
                    </a:ext>
                  </a:extLst>
                </a:gridCol>
                <a:gridCol w="663970">
                  <a:extLst>
                    <a:ext uri="{9D8B030D-6E8A-4147-A177-3AD203B41FA5}">
                      <a16:colId xmlns:a16="http://schemas.microsoft.com/office/drawing/2014/main" val="20016"/>
                    </a:ext>
                  </a:extLst>
                </a:gridCol>
              </a:tblGrid>
              <a:tr h="152418">
                <a:tc gridSpan="17">
                  <a:txBody>
                    <a:bodyPr/>
                    <a:lstStyle/>
                    <a:p>
                      <a:pPr algn="ctr" fontAlgn="ctr"/>
                      <a:r>
                        <a:rPr lang="en-US" sz="1200" u="none" strike="noStrike" dirty="0">
                          <a:effectLst/>
                        </a:rPr>
                        <a:t>Pier 33 by </a:t>
                      </a:r>
                      <a:r>
                        <a:rPr lang="en-US" sz="1200" u="none" strike="noStrike" dirty="0" err="1">
                          <a:effectLst/>
                        </a:rPr>
                        <a:t>GrandKrust</a:t>
                      </a:r>
                      <a:r>
                        <a:rPr lang="en-US" sz="1200" u="none" strike="noStrike" dirty="0">
                          <a:effectLst/>
                        </a:rPr>
                        <a:t> Argentine Red Shrimp Inspection Report</a:t>
                      </a:r>
                      <a:endParaRPr lang="en-US" sz="1200" b="1" i="0" u="none" strike="noStrike" dirty="0">
                        <a:solidFill>
                          <a:srgbClr val="000000"/>
                        </a:solidFill>
                        <a:effectLst/>
                        <a:latin typeface="Arial"/>
                      </a:endParaRPr>
                    </a:p>
                  </a:txBody>
                  <a:tcPr marL="5268" marR="5268" marT="5268" marB="0" anchor="ct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0000"/>
                  </a:ext>
                </a:extLst>
              </a:tr>
              <a:tr h="103035">
                <a:tc>
                  <a:txBody>
                    <a:bodyPr/>
                    <a:lstStyle/>
                    <a:p>
                      <a:pPr algn="l" fontAlgn="ctr"/>
                      <a:r>
                        <a:rPr lang="es-ES" sz="800" u="none" strike="noStrike">
                          <a:effectLst/>
                        </a:rPr>
                        <a:t> </a:t>
                      </a:r>
                      <a:endParaRPr lang="es-ES" sz="8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extLst>
                  <a:ext uri="{0D108BD9-81ED-4DB2-BD59-A6C34878D82A}">
                    <a16:rowId xmlns:a16="http://schemas.microsoft.com/office/drawing/2014/main" val="10001"/>
                  </a:ext>
                </a:extLst>
              </a:tr>
              <a:tr h="78343">
                <a:tc rowSpan="3">
                  <a:txBody>
                    <a:bodyPr/>
                    <a:lstStyle/>
                    <a:p>
                      <a:pPr algn="l" fontAlgn="ctr"/>
                      <a:r>
                        <a:rPr lang="es-ES" sz="700" u="none" strike="noStrike">
                          <a:effectLst/>
                        </a:rPr>
                        <a:t>PO Number:</a:t>
                      </a:r>
                      <a:endParaRPr lang="es-ES" sz="700" b="1" i="0" u="none" strike="noStrike">
                        <a:solidFill>
                          <a:srgbClr val="000000"/>
                        </a:solidFill>
                        <a:effectLst/>
                        <a:latin typeface="Arial"/>
                      </a:endParaRPr>
                    </a:p>
                  </a:txBody>
                  <a:tcPr marL="5268" marR="5268" marT="5268" marB="0" anchor="ctr"/>
                </a:tc>
                <a:tc rowSpan="3" gridSpan="2">
                  <a:txBody>
                    <a:bodyPr/>
                    <a:lstStyle/>
                    <a:p>
                      <a:pPr algn="ctr" fontAlgn="ctr"/>
                      <a:r>
                        <a:rPr lang="es-ES" sz="800" u="none" strike="noStrike">
                          <a:effectLst/>
                        </a:rPr>
                        <a:t> </a:t>
                      </a:r>
                      <a:endParaRPr lang="es-ES" sz="800" b="1" i="0" u="none" strike="noStrike">
                        <a:solidFill>
                          <a:srgbClr val="000000"/>
                        </a:solidFill>
                        <a:effectLst/>
                        <a:latin typeface="Arial"/>
                      </a:endParaRPr>
                    </a:p>
                  </a:txBody>
                  <a:tcPr marL="5268" marR="5268" marT="5268" marB="0" anchor="ctr"/>
                </a:tc>
                <a:tc rowSpan="3" hMerge="1">
                  <a:txBody>
                    <a:bodyPr/>
                    <a:lstStyle/>
                    <a:p>
                      <a:endParaRPr lang="es-ES"/>
                    </a:p>
                  </a:txBody>
                  <a:tcP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rowSpan="3" gridSpan="2">
                  <a:txBody>
                    <a:bodyPr/>
                    <a:lstStyle/>
                    <a:p>
                      <a:pPr algn="ctr" fontAlgn="ctr"/>
                      <a:r>
                        <a:rPr lang="es-ES" sz="700" u="none" strike="noStrike" dirty="0">
                          <a:effectLst/>
                        </a:rPr>
                        <a:t>Lot </a:t>
                      </a:r>
                      <a:r>
                        <a:rPr lang="es-ES" sz="700" u="none" strike="noStrike" dirty="0" err="1">
                          <a:effectLst/>
                        </a:rPr>
                        <a:t>Number</a:t>
                      </a:r>
                      <a:r>
                        <a:rPr lang="es-ES" sz="700" u="none" strike="noStrike" dirty="0">
                          <a:effectLst/>
                        </a:rPr>
                        <a:t>:</a:t>
                      </a:r>
                      <a:endParaRPr lang="es-ES" sz="700" b="1" i="0" u="none" strike="noStrike" dirty="0">
                        <a:solidFill>
                          <a:srgbClr val="000000"/>
                        </a:solidFill>
                        <a:effectLst/>
                        <a:latin typeface="Arial"/>
                      </a:endParaRPr>
                    </a:p>
                  </a:txBody>
                  <a:tcPr marL="5268" marR="5268" marT="5268" marB="0" anchor="ctr"/>
                </a:tc>
                <a:tc rowSpan="3" hMerge="1">
                  <a:txBody>
                    <a:bodyPr/>
                    <a:lstStyle/>
                    <a:p>
                      <a:endParaRPr lang="es-ES"/>
                    </a:p>
                  </a:txBody>
                  <a:tcPr/>
                </a:tc>
                <a:tc rowSpan="3" gridSpan="3">
                  <a:txBody>
                    <a:bodyPr/>
                    <a:lstStyle/>
                    <a:p>
                      <a:pPr algn="ctr" fontAlgn="ctr"/>
                      <a:r>
                        <a:rPr lang="es-ES" sz="1100" u="none" strike="noStrike" dirty="0">
                          <a:effectLst/>
                        </a:rPr>
                        <a:t>4055 8620182</a:t>
                      </a:r>
                      <a:endParaRPr lang="es-ES" sz="1100" b="1" i="0" u="none" strike="noStrike" dirty="0">
                        <a:solidFill>
                          <a:srgbClr val="000000"/>
                        </a:solidFill>
                        <a:effectLst/>
                        <a:latin typeface="Arial"/>
                      </a:endParaRPr>
                    </a:p>
                  </a:txBody>
                  <a:tcPr marL="5268" marR="5268" marT="5268" marB="0" anchor="ctr"/>
                </a:tc>
                <a:tc rowSpan="3" hMerge="1">
                  <a:txBody>
                    <a:bodyPr/>
                    <a:lstStyle/>
                    <a:p>
                      <a:endParaRPr lang="es-ES"/>
                    </a:p>
                  </a:txBody>
                  <a:tcPr/>
                </a:tc>
                <a:tc rowSpan="3" hMerge="1">
                  <a:txBody>
                    <a:bodyPr/>
                    <a:lstStyle/>
                    <a:p>
                      <a:endParaRPr lang="es-ES"/>
                    </a:p>
                  </a:txBody>
                  <a:tcP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extLst>
                  <a:ext uri="{0D108BD9-81ED-4DB2-BD59-A6C34878D82A}">
                    <a16:rowId xmlns:a16="http://schemas.microsoft.com/office/drawing/2014/main" val="10002"/>
                  </a:ext>
                </a:extLst>
              </a:tr>
              <a:tr h="78343">
                <a:tc vMerge="1">
                  <a:txBody>
                    <a:bodyPr/>
                    <a:lstStyle/>
                    <a:p>
                      <a:endParaRPr lang="es-ES"/>
                    </a:p>
                  </a:txBody>
                  <a:tcPr/>
                </a:tc>
                <a:tc gridSpan="2" vMerge="1">
                  <a:txBody>
                    <a:bodyPr/>
                    <a:lstStyle/>
                    <a:p>
                      <a:endParaRPr lang="es-ES"/>
                    </a:p>
                  </a:txBody>
                  <a:tcPr/>
                </a:tc>
                <a:tc hMerge="1" vMerge="1">
                  <a:txBody>
                    <a:bodyPr/>
                    <a:lstStyle/>
                    <a:p>
                      <a:endParaRPr lang="es-ES"/>
                    </a:p>
                  </a:txBody>
                  <a:tcP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gridSpan="2" vMerge="1">
                  <a:txBody>
                    <a:bodyPr/>
                    <a:lstStyle/>
                    <a:p>
                      <a:endParaRPr lang="es-ES"/>
                    </a:p>
                  </a:txBody>
                  <a:tcPr/>
                </a:tc>
                <a:tc hMerge="1" vMerge="1">
                  <a:txBody>
                    <a:bodyPr/>
                    <a:lstStyle/>
                    <a:p>
                      <a:endParaRPr lang="es-ES"/>
                    </a:p>
                  </a:txBody>
                  <a:tcPr/>
                </a:tc>
                <a:tc gridSpan="3" vMerge="1">
                  <a:txBody>
                    <a:bodyPr/>
                    <a:lstStyle/>
                    <a:p>
                      <a:endParaRPr lang="es-ES"/>
                    </a:p>
                  </a:txBody>
                  <a:tcPr/>
                </a:tc>
                <a:tc hMerge="1" vMerge="1">
                  <a:txBody>
                    <a:bodyPr/>
                    <a:lstStyle/>
                    <a:p>
                      <a:endParaRPr lang="es-ES"/>
                    </a:p>
                  </a:txBody>
                  <a:tcPr/>
                </a:tc>
                <a:tc hMerge="1" vMerge="1">
                  <a:txBody>
                    <a:bodyPr/>
                    <a:lstStyle/>
                    <a:p>
                      <a:endParaRPr lang="es-ES"/>
                    </a:p>
                  </a:txBody>
                  <a:tcP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extLst>
                  <a:ext uri="{0D108BD9-81ED-4DB2-BD59-A6C34878D82A}">
                    <a16:rowId xmlns:a16="http://schemas.microsoft.com/office/drawing/2014/main" val="10003"/>
                  </a:ext>
                </a:extLst>
              </a:tr>
              <a:tr h="78343">
                <a:tc vMerge="1">
                  <a:txBody>
                    <a:bodyPr/>
                    <a:lstStyle/>
                    <a:p>
                      <a:endParaRPr lang="es-ES"/>
                    </a:p>
                  </a:txBody>
                  <a:tcPr/>
                </a:tc>
                <a:tc gridSpan="2" vMerge="1">
                  <a:txBody>
                    <a:bodyPr/>
                    <a:lstStyle/>
                    <a:p>
                      <a:endParaRPr lang="es-ES"/>
                    </a:p>
                  </a:txBody>
                  <a:tcPr/>
                </a:tc>
                <a:tc hMerge="1" vMerge="1">
                  <a:txBody>
                    <a:bodyPr/>
                    <a:lstStyle/>
                    <a:p>
                      <a:endParaRPr lang="es-ES"/>
                    </a:p>
                  </a:txBody>
                  <a:tcP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gridSpan="2" vMerge="1">
                  <a:txBody>
                    <a:bodyPr/>
                    <a:lstStyle/>
                    <a:p>
                      <a:endParaRPr lang="es-ES"/>
                    </a:p>
                  </a:txBody>
                  <a:tcPr/>
                </a:tc>
                <a:tc hMerge="1" vMerge="1">
                  <a:txBody>
                    <a:bodyPr/>
                    <a:lstStyle/>
                    <a:p>
                      <a:endParaRPr lang="es-ES"/>
                    </a:p>
                  </a:txBody>
                  <a:tcPr/>
                </a:tc>
                <a:tc gridSpan="3" vMerge="1">
                  <a:txBody>
                    <a:bodyPr/>
                    <a:lstStyle/>
                    <a:p>
                      <a:endParaRPr lang="es-ES"/>
                    </a:p>
                  </a:txBody>
                  <a:tcPr/>
                </a:tc>
                <a:tc hMerge="1" vMerge="1">
                  <a:txBody>
                    <a:bodyPr/>
                    <a:lstStyle/>
                    <a:p>
                      <a:endParaRPr lang="es-ES"/>
                    </a:p>
                  </a:txBody>
                  <a:tcPr/>
                </a:tc>
                <a:tc hMerge="1" vMerge="1">
                  <a:txBody>
                    <a:bodyPr/>
                    <a:lstStyle/>
                    <a:p>
                      <a:endParaRPr lang="es-ES"/>
                    </a:p>
                  </a:txBody>
                  <a:tcP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extLst>
                  <a:ext uri="{0D108BD9-81ED-4DB2-BD59-A6C34878D82A}">
                    <a16:rowId xmlns:a16="http://schemas.microsoft.com/office/drawing/2014/main" val="10004"/>
                  </a:ext>
                </a:extLst>
              </a:tr>
              <a:tr h="78343">
                <a:tc gridSpan="16">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extLst>
                  <a:ext uri="{0D108BD9-81ED-4DB2-BD59-A6C34878D82A}">
                    <a16:rowId xmlns:a16="http://schemas.microsoft.com/office/drawing/2014/main" val="10005"/>
                  </a:ext>
                </a:extLst>
              </a:tr>
              <a:tr h="90689">
                <a:tc>
                  <a:txBody>
                    <a:bodyPr/>
                    <a:lstStyle/>
                    <a:p>
                      <a:pPr algn="l" fontAlgn="ctr"/>
                      <a:r>
                        <a:rPr lang="es-ES" sz="600" u="none" strike="noStrike">
                          <a:effectLst/>
                        </a:rPr>
                        <a:t>Inspection Date:</a:t>
                      </a:r>
                      <a:endParaRPr lang="es-ES" sz="600" b="1" i="0" u="none" strike="noStrike">
                        <a:solidFill>
                          <a:srgbClr val="000000"/>
                        </a:solidFill>
                        <a:effectLst/>
                        <a:latin typeface="Arial"/>
                      </a:endParaRPr>
                    </a:p>
                  </a:txBody>
                  <a:tcPr marL="5268" marR="5268" marT="5268" marB="0" anchor="ctr"/>
                </a:tc>
                <a:tc gridSpan="2">
                  <a:txBody>
                    <a:bodyPr/>
                    <a:lstStyle/>
                    <a:p>
                      <a:pPr algn="ctr" fontAlgn="ctr"/>
                      <a:r>
                        <a:rPr lang="es-ES" sz="700" u="none" strike="noStrike">
                          <a:effectLst/>
                        </a:rPr>
                        <a:t>01/07/2020 - 03/07/2020 - 05-07-2020</a:t>
                      </a:r>
                      <a:endParaRPr lang="es-ES" sz="700" b="0" i="0" u="none" strike="noStrike">
                        <a:solidFill>
                          <a:srgbClr val="000000"/>
                        </a:solidFill>
                        <a:effectLst/>
                        <a:latin typeface="Arial"/>
                      </a:endParaRPr>
                    </a:p>
                  </a:txBody>
                  <a:tcPr marL="5268" marR="5268" marT="5268" marB="0" anchor="ctr"/>
                </a:tc>
                <a:tc hMerge="1">
                  <a:txBody>
                    <a:bodyPr/>
                    <a:lstStyle/>
                    <a:p>
                      <a:endParaRPr lang="es-ES"/>
                    </a:p>
                  </a:txBody>
                  <a:tcPr/>
                </a:tc>
                <a:tc gridSpan="2">
                  <a:txBody>
                    <a:bodyPr/>
                    <a:lstStyle/>
                    <a:p>
                      <a:pPr algn="ctr" fontAlgn="ctr"/>
                      <a:r>
                        <a:rPr lang="es-ES" sz="600" u="none" strike="noStrike">
                          <a:effectLst/>
                        </a:rPr>
                        <a:t>Supplier Name (Tier 1):</a:t>
                      </a:r>
                      <a:endParaRPr lang="es-ES" sz="600" b="1" i="0" u="none" strike="noStrike">
                        <a:solidFill>
                          <a:srgbClr val="000000"/>
                        </a:solidFill>
                        <a:effectLst/>
                        <a:latin typeface="Arial"/>
                      </a:endParaRPr>
                    </a:p>
                  </a:txBody>
                  <a:tcPr marL="5268" marR="5268" marT="5268" marB="0" anchor="ctr"/>
                </a:tc>
                <a:tc hMerge="1">
                  <a:txBody>
                    <a:bodyPr/>
                    <a:lstStyle/>
                    <a:p>
                      <a:endParaRPr lang="es-ES"/>
                    </a:p>
                  </a:txBody>
                  <a:tcPr/>
                </a:tc>
                <a:tc gridSpan="3">
                  <a:txBody>
                    <a:bodyPr/>
                    <a:lstStyle/>
                    <a:p>
                      <a:pPr algn="ctr" fontAlgn="ctr"/>
                      <a:r>
                        <a:rPr lang="es-ES" sz="700" u="none" strike="noStrike">
                          <a:effectLst/>
                        </a:rPr>
                        <a:t>Camanchaca Inc</a:t>
                      </a:r>
                      <a:endParaRPr lang="es-ES" sz="700" b="1" i="0" u="none" strike="noStrike">
                        <a:solidFill>
                          <a:srgbClr val="000000"/>
                        </a:solidFill>
                        <a:effectLst/>
                        <a:latin typeface="Arial"/>
                      </a:endParaRPr>
                    </a:p>
                  </a:txBody>
                  <a:tcPr marL="5268" marR="5268" marT="5268" marB="0" anchor="ctr"/>
                </a:tc>
                <a:tc hMerge="1">
                  <a:txBody>
                    <a:bodyPr/>
                    <a:lstStyle/>
                    <a:p>
                      <a:endParaRPr lang="es-ES"/>
                    </a:p>
                  </a:txBody>
                  <a:tcPr/>
                </a:tc>
                <a:tc hMerge="1">
                  <a:txBody>
                    <a:bodyPr/>
                    <a:lstStyle/>
                    <a:p>
                      <a:endParaRPr lang="es-ES"/>
                    </a:p>
                  </a:txBody>
                  <a:tcPr/>
                </a:tc>
                <a:tc>
                  <a:txBody>
                    <a:bodyPr/>
                    <a:lstStyle/>
                    <a:p>
                      <a:pPr algn="ctr" fontAlgn="ctr"/>
                      <a:r>
                        <a:rPr lang="es-ES" sz="600" u="none" strike="noStrike">
                          <a:effectLst/>
                        </a:rPr>
                        <a:t>Origin:</a:t>
                      </a:r>
                      <a:endParaRPr lang="es-ES" sz="600" b="1" i="0" u="none" strike="noStrike">
                        <a:solidFill>
                          <a:srgbClr val="000000"/>
                        </a:solidFill>
                        <a:effectLst/>
                        <a:latin typeface="Arial"/>
                      </a:endParaRPr>
                    </a:p>
                  </a:txBody>
                  <a:tcPr marL="5268" marR="5268" marT="5268" marB="0" anchor="ctr"/>
                </a:tc>
                <a:tc gridSpan="2">
                  <a:txBody>
                    <a:bodyPr/>
                    <a:lstStyle/>
                    <a:p>
                      <a:pPr algn="ctr" fontAlgn="ctr"/>
                      <a:r>
                        <a:rPr lang="es-ES" sz="700" u="none" strike="noStrike">
                          <a:effectLst/>
                        </a:rPr>
                        <a:t>Argentina</a:t>
                      </a:r>
                      <a:endParaRPr lang="es-ES" sz="700" b="1" i="0" u="none" strike="noStrike">
                        <a:solidFill>
                          <a:srgbClr val="000000"/>
                        </a:solidFill>
                        <a:effectLst/>
                        <a:latin typeface="Arial"/>
                      </a:endParaRPr>
                    </a:p>
                  </a:txBody>
                  <a:tcPr marL="5268" marR="5268" marT="5268" marB="0" anchor="ctr"/>
                </a:tc>
                <a:tc hMerge="1">
                  <a:txBody>
                    <a:bodyPr/>
                    <a:lstStyle/>
                    <a:p>
                      <a:endParaRPr lang="es-ES"/>
                    </a:p>
                  </a:txBody>
                  <a:tcPr/>
                </a:tc>
                <a:tc gridSpan="2">
                  <a:txBody>
                    <a:bodyPr/>
                    <a:lstStyle/>
                    <a:p>
                      <a:pPr algn="ctr" fontAlgn="ctr"/>
                      <a:r>
                        <a:rPr lang="es-ES" sz="600" u="none" strike="noStrike">
                          <a:effectLst/>
                        </a:rPr>
                        <a:t>Product Status:</a:t>
                      </a:r>
                      <a:endParaRPr lang="es-ES" sz="600" b="1" i="0" u="none" strike="noStrike">
                        <a:solidFill>
                          <a:srgbClr val="000000"/>
                        </a:solidFill>
                        <a:effectLst/>
                        <a:latin typeface="Arial"/>
                      </a:endParaRPr>
                    </a:p>
                  </a:txBody>
                  <a:tcPr marL="5268" marR="5268" marT="5268" marB="0" anchor="ctr"/>
                </a:tc>
                <a:tc hMerge="1">
                  <a:txBody>
                    <a:bodyPr/>
                    <a:lstStyle/>
                    <a:p>
                      <a:endParaRPr lang="es-ES"/>
                    </a:p>
                  </a:txBody>
                  <a:tcPr/>
                </a:tc>
                <a:tc gridSpan="3">
                  <a:txBody>
                    <a:bodyPr/>
                    <a:lstStyle/>
                    <a:p>
                      <a:pPr algn="ctr" fontAlgn="ctr"/>
                      <a:r>
                        <a:rPr lang="es-ES" sz="700" u="none" strike="noStrike">
                          <a:effectLst/>
                        </a:rPr>
                        <a:t> </a:t>
                      </a:r>
                      <a:endParaRPr lang="es-ES" sz="700" b="1" i="0" u="none" strike="noStrike">
                        <a:solidFill>
                          <a:srgbClr val="000000"/>
                        </a:solidFill>
                        <a:effectLst/>
                        <a:latin typeface="Arial"/>
                      </a:endParaRPr>
                    </a:p>
                  </a:txBody>
                  <a:tcPr marL="5268" marR="5268" marT="5268" marB="0" anchor="ctr"/>
                </a:tc>
                <a:tc hMerge="1">
                  <a:txBody>
                    <a:bodyPr/>
                    <a:lstStyle/>
                    <a:p>
                      <a:endParaRPr lang="es-ES"/>
                    </a:p>
                  </a:txBody>
                  <a:tcPr/>
                </a:tc>
                <a:tc hMerge="1">
                  <a:txBody>
                    <a:bodyPr/>
                    <a:lstStyle/>
                    <a:p>
                      <a:endParaRPr lang="es-ES"/>
                    </a:p>
                  </a:txBody>
                  <a:tcP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extLst>
                  <a:ext uri="{0D108BD9-81ED-4DB2-BD59-A6C34878D82A}">
                    <a16:rowId xmlns:a16="http://schemas.microsoft.com/office/drawing/2014/main" val="10006"/>
                  </a:ext>
                </a:extLst>
              </a:tr>
              <a:tr h="90689">
                <a:tc>
                  <a:txBody>
                    <a:bodyPr/>
                    <a:lstStyle/>
                    <a:p>
                      <a:pPr algn="l" fontAlgn="ctr"/>
                      <a:r>
                        <a:rPr lang="es-ES" sz="600" u="none" strike="noStrike">
                          <a:effectLst/>
                        </a:rPr>
                        <a:t>Inspected by:</a:t>
                      </a:r>
                      <a:endParaRPr lang="es-ES" sz="600" b="1" i="0" u="none" strike="noStrike">
                        <a:solidFill>
                          <a:srgbClr val="000000"/>
                        </a:solidFill>
                        <a:effectLst/>
                        <a:latin typeface="Arial"/>
                      </a:endParaRPr>
                    </a:p>
                  </a:txBody>
                  <a:tcPr marL="5268" marR="5268" marT="5268" marB="0" anchor="ctr"/>
                </a:tc>
                <a:tc gridSpan="2">
                  <a:txBody>
                    <a:bodyPr/>
                    <a:lstStyle/>
                    <a:p>
                      <a:pPr algn="ctr" fontAlgn="ctr"/>
                      <a:r>
                        <a:rPr lang="es-ES" sz="700" u="none" strike="noStrike">
                          <a:effectLst/>
                        </a:rPr>
                        <a:t> </a:t>
                      </a:r>
                      <a:endParaRPr lang="es-ES" sz="700" b="1" i="0" u="none" strike="noStrike">
                        <a:solidFill>
                          <a:srgbClr val="000000"/>
                        </a:solidFill>
                        <a:effectLst/>
                        <a:latin typeface="Arial"/>
                      </a:endParaRPr>
                    </a:p>
                  </a:txBody>
                  <a:tcPr marL="5268" marR="5268" marT="5268" marB="0" anchor="ctr"/>
                </a:tc>
                <a:tc hMerge="1">
                  <a:txBody>
                    <a:bodyPr/>
                    <a:lstStyle/>
                    <a:p>
                      <a:endParaRPr lang="es-ES"/>
                    </a:p>
                  </a:txBody>
                  <a:tcPr/>
                </a:tc>
                <a:tc gridSpan="2">
                  <a:txBody>
                    <a:bodyPr/>
                    <a:lstStyle/>
                    <a:p>
                      <a:pPr algn="ctr" fontAlgn="ctr"/>
                      <a:r>
                        <a:rPr lang="es-ES" sz="600" u="none" strike="noStrike">
                          <a:effectLst/>
                        </a:rPr>
                        <a:t>Packer (Tier 2):</a:t>
                      </a:r>
                      <a:endParaRPr lang="es-ES" sz="600" b="1" i="0" u="none" strike="noStrike">
                        <a:solidFill>
                          <a:srgbClr val="000000"/>
                        </a:solidFill>
                        <a:effectLst/>
                        <a:latin typeface="Arial"/>
                      </a:endParaRPr>
                    </a:p>
                  </a:txBody>
                  <a:tcPr marL="5268" marR="5268" marT="5268" marB="0" anchor="ctr"/>
                </a:tc>
                <a:tc hMerge="1">
                  <a:txBody>
                    <a:bodyPr/>
                    <a:lstStyle/>
                    <a:p>
                      <a:endParaRPr lang="es-ES"/>
                    </a:p>
                  </a:txBody>
                  <a:tcPr/>
                </a:tc>
                <a:tc gridSpan="3">
                  <a:txBody>
                    <a:bodyPr/>
                    <a:lstStyle/>
                    <a:p>
                      <a:pPr algn="ctr" fontAlgn="ctr"/>
                      <a:r>
                        <a:rPr lang="es-ES" sz="700" u="none" strike="noStrike">
                          <a:effectLst/>
                        </a:rPr>
                        <a:t>FOOD PARTNERS PATAGONIA S.A.</a:t>
                      </a:r>
                      <a:endParaRPr lang="es-ES" sz="700" b="1" i="0" u="none" strike="noStrike">
                        <a:solidFill>
                          <a:srgbClr val="000000"/>
                        </a:solidFill>
                        <a:effectLst/>
                        <a:latin typeface="Arial"/>
                      </a:endParaRPr>
                    </a:p>
                  </a:txBody>
                  <a:tcPr marL="5268" marR="5268" marT="5268" marB="0" anchor="ctr"/>
                </a:tc>
                <a:tc hMerge="1">
                  <a:txBody>
                    <a:bodyPr/>
                    <a:lstStyle/>
                    <a:p>
                      <a:endParaRPr lang="es-ES"/>
                    </a:p>
                  </a:txBody>
                  <a:tcPr/>
                </a:tc>
                <a:tc hMerge="1">
                  <a:txBody>
                    <a:bodyPr/>
                    <a:lstStyle/>
                    <a:p>
                      <a:endParaRPr lang="es-ES"/>
                    </a:p>
                  </a:txBody>
                  <a:tcPr/>
                </a:tc>
                <a:tc>
                  <a:txBody>
                    <a:bodyPr/>
                    <a:lstStyle/>
                    <a:p>
                      <a:pPr algn="ctr" fontAlgn="ctr"/>
                      <a:r>
                        <a:rPr lang="es-ES" sz="600" u="none" strike="noStrike">
                          <a:effectLst/>
                        </a:rPr>
                        <a:t>Pack Size:</a:t>
                      </a:r>
                      <a:endParaRPr lang="es-ES" sz="600" b="1" i="0" u="none" strike="noStrike">
                        <a:solidFill>
                          <a:srgbClr val="000000"/>
                        </a:solidFill>
                        <a:effectLst/>
                        <a:latin typeface="Arial"/>
                      </a:endParaRPr>
                    </a:p>
                  </a:txBody>
                  <a:tcPr marL="5268" marR="5268" marT="5268" marB="0" anchor="ctr"/>
                </a:tc>
                <a:tc gridSpan="2">
                  <a:txBody>
                    <a:bodyPr/>
                    <a:lstStyle/>
                    <a:p>
                      <a:pPr algn="ctr" fontAlgn="ctr"/>
                      <a:r>
                        <a:rPr lang="es-ES" sz="700" u="none" strike="noStrike">
                          <a:effectLst/>
                        </a:rPr>
                        <a:t>14 x 680 g</a:t>
                      </a:r>
                      <a:endParaRPr lang="es-ES" sz="700" b="1" i="0" u="none" strike="noStrike">
                        <a:solidFill>
                          <a:srgbClr val="000000"/>
                        </a:solidFill>
                        <a:effectLst/>
                        <a:latin typeface="Arial"/>
                      </a:endParaRPr>
                    </a:p>
                  </a:txBody>
                  <a:tcPr marL="5268" marR="5268" marT="5268" marB="0" anchor="ctr"/>
                </a:tc>
                <a:tc hMerge="1">
                  <a:txBody>
                    <a:bodyPr/>
                    <a:lstStyle/>
                    <a:p>
                      <a:endParaRPr lang="es-ES"/>
                    </a:p>
                  </a:txBody>
                  <a:tcPr/>
                </a:tc>
                <a:tc gridSpan="2">
                  <a:txBody>
                    <a:bodyPr/>
                    <a:lstStyle/>
                    <a:p>
                      <a:pPr algn="ctr" fontAlgn="ctr"/>
                      <a:r>
                        <a:rPr lang="es-ES" sz="600" u="none" strike="noStrike">
                          <a:effectLst/>
                        </a:rPr>
                        <a:t>Retention Date:</a:t>
                      </a:r>
                      <a:endParaRPr lang="es-ES" sz="600" b="1" i="0" u="none" strike="noStrike">
                        <a:solidFill>
                          <a:srgbClr val="000000"/>
                        </a:solidFill>
                        <a:effectLst/>
                        <a:latin typeface="Arial"/>
                      </a:endParaRPr>
                    </a:p>
                  </a:txBody>
                  <a:tcPr marL="5268" marR="5268" marT="5268" marB="0" anchor="ctr"/>
                </a:tc>
                <a:tc hMerge="1">
                  <a:txBody>
                    <a:bodyPr/>
                    <a:lstStyle/>
                    <a:p>
                      <a:endParaRPr lang="es-ES"/>
                    </a:p>
                  </a:txBody>
                  <a:tcPr/>
                </a:tc>
                <a:tc gridSpan="3">
                  <a:txBody>
                    <a:bodyPr/>
                    <a:lstStyle/>
                    <a:p>
                      <a:pPr algn="ctr" fontAlgn="ctr"/>
                      <a:r>
                        <a:rPr lang="es-ES" sz="700" u="none" strike="noStrike">
                          <a:effectLst/>
                        </a:rPr>
                        <a:t> </a:t>
                      </a:r>
                      <a:endParaRPr lang="es-ES" sz="700" b="1" i="0" u="none" strike="noStrike">
                        <a:solidFill>
                          <a:srgbClr val="000000"/>
                        </a:solidFill>
                        <a:effectLst/>
                        <a:latin typeface="Arial"/>
                      </a:endParaRPr>
                    </a:p>
                  </a:txBody>
                  <a:tcPr marL="5268" marR="5268" marT="5268" marB="0" anchor="ctr"/>
                </a:tc>
                <a:tc hMerge="1">
                  <a:txBody>
                    <a:bodyPr/>
                    <a:lstStyle/>
                    <a:p>
                      <a:endParaRPr lang="es-ES"/>
                    </a:p>
                  </a:txBody>
                  <a:tcPr/>
                </a:tc>
                <a:tc hMerge="1">
                  <a:txBody>
                    <a:bodyPr/>
                    <a:lstStyle/>
                    <a:p>
                      <a:endParaRPr lang="es-ES"/>
                    </a:p>
                  </a:txBody>
                  <a:tcP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extLst>
                  <a:ext uri="{0D108BD9-81ED-4DB2-BD59-A6C34878D82A}">
                    <a16:rowId xmlns:a16="http://schemas.microsoft.com/office/drawing/2014/main" val="10007"/>
                  </a:ext>
                </a:extLst>
              </a:tr>
              <a:tr h="149281">
                <a:tc>
                  <a:txBody>
                    <a:bodyPr/>
                    <a:lstStyle/>
                    <a:p>
                      <a:pPr algn="l" fontAlgn="ctr"/>
                      <a:r>
                        <a:rPr lang="es-ES" sz="600" u="none" strike="noStrike">
                          <a:effectLst/>
                        </a:rPr>
                        <a:t>PC/Description:</a:t>
                      </a:r>
                      <a:endParaRPr lang="es-ES" sz="600" b="1" i="0" u="none" strike="noStrike">
                        <a:solidFill>
                          <a:srgbClr val="000000"/>
                        </a:solidFill>
                        <a:effectLst/>
                        <a:latin typeface="Arial"/>
                      </a:endParaRPr>
                    </a:p>
                  </a:txBody>
                  <a:tcPr marL="5268" marR="5268" marT="5268" marB="0" anchor="ctr"/>
                </a:tc>
                <a:tc gridSpan="2">
                  <a:txBody>
                    <a:bodyPr/>
                    <a:lstStyle/>
                    <a:p>
                      <a:pPr algn="ctr" fontAlgn="ctr"/>
                      <a:r>
                        <a:rPr lang="en-US" sz="600" u="none" strike="noStrike">
                          <a:effectLst/>
                        </a:rPr>
                        <a:t>10-30 All-Natural Argentine Red Shrimp</a:t>
                      </a:r>
                      <a:endParaRPr lang="en-US" sz="600" b="1" i="0" u="none" strike="noStrike">
                        <a:solidFill>
                          <a:srgbClr val="000000"/>
                        </a:solidFill>
                        <a:effectLst/>
                        <a:latin typeface="Arial"/>
                      </a:endParaRPr>
                    </a:p>
                  </a:txBody>
                  <a:tcPr marL="5268" marR="5268" marT="5268" marB="0" anchor="ctr"/>
                </a:tc>
                <a:tc hMerge="1">
                  <a:txBody>
                    <a:bodyPr/>
                    <a:lstStyle/>
                    <a:p>
                      <a:endParaRPr lang="es-ES"/>
                    </a:p>
                  </a:txBody>
                  <a:tcPr/>
                </a:tc>
                <a:tc gridSpan="2">
                  <a:txBody>
                    <a:bodyPr/>
                    <a:lstStyle/>
                    <a:p>
                      <a:pPr algn="ctr" fontAlgn="ctr"/>
                      <a:r>
                        <a:rPr lang="es-ES" sz="600" u="none" strike="noStrike">
                          <a:effectLst/>
                        </a:rPr>
                        <a:t>FDA#</a:t>
                      </a:r>
                      <a:endParaRPr lang="es-ES" sz="600" b="1" i="0" u="none" strike="noStrike">
                        <a:solidFill>
                          <a:srgbClr val="000000"/>
                        </a:solidFill>
                        <a:effectLst/>
                        <a:latin typeface="Arial"/>
                      </a:endParaRPr>
                    </a:p>
                  </a:txBody>
                  <a:tcPr marL="5268" marR="5268" marT="5268" marB="0" anchor="ctr"/>
                </a:tc>
                <a:tc hMerge="1">
                  <a:txBody>
                    <a:bodyPr/>
                    <a:lstStyle/>
                    <a:p>
                      <a:endParaRPr lang="es-ES"/>
                    </a:p>
                  </a:txBody>
                  <a:tcPr/>
                </a:tc>
                <a:tc gridSpan="3">
                  <a:txBody>
                    <a:bodyPr/>
                    <a:lstStyle/>
                    <a:p>
                      <a:pPr algn="ctr" fontAlgn="ctr"/>
                      <a:r>
                        <a:rPr lang="es-ES" sz="700" u="none" strike="noStrike">
                          <a:effectLst/>
                        </a:rPr>
                        <a:t> </a:t>
                      </a:r>
                      <a:endParaRPr lang="es-ES" sz="700" b="1" i="0" u="none" strike="noStrike">
                        <a:solidFill>
                          <a:srgbClr val="000000"/>
                        </a:solidFill>
                        <a:effectLst/>
                        <a:latin typeface="Arial"/>
                      </a:endParaRPr>
                    </a:p>
                  </a:txBody>
                  <a:tcPr marL="5268" marR="5268" marT="5268" marB="0" anchor="ctr"/>
                </a:tc>
                <a:tc hMerge="1">
                  <a:txBody>
                    <a:bodyPr/>
                    <a:lstStyle/>
                    <a:p>
                      <a:endParaRPr lang="es-ES"/>
                    </a:p>
                  </a:txBody>
                  <a:tcPr/>
                </a:tc>
                <a:tc hMerge="1">
                  <a:txBody>
                    <a:bodyPr/>
                    <a:lstStyle/>
                    <a:p>
                      <a:endParaRPr lang="es-ES"/>
                    </a:p>
                  </a:txBody>
                  <a:tcPr/>
                </a:tc>
                <a:tc>
                  <a:txBody>
                    <a:bodyPr/>
                    <a:lstStyle/>
                    <a:p>
                      <a:pPr algn="ctr" fontAlgn="ctr"/>
                      <a:r>
                        <a:rPr lang="es-ES" sz="600" u="none" strike="noStrike">
                          <a:effectLst/>
                        </a:rPr>
                        <a:t>Cases:</a:t>
                      </a:r>
                      <a:endParaRPr lang="es-ES" sz="600" b="1" i="0" u="none" strike="noStrike">
                        <a:solidFill>
                          <a:srgbClr val="000000"/>
                        </a:solidFill>
                        <a:effectLst/>
                        <a:latin typeface="Arial"/>
                      </a:endParaRPr>
                    </a:p>
                  </a:txBody>
                  <a:tcPr marL="5268" marR="5268" marT="5268" marB="0" anchor="ctr"/>
                </a:tc>
                <a:tc gridSpan="2">
                  <a:txBody>
                    <a:bodyPr/>
                    <a:lstStyle/>
                    <a:p>
                      <a:pPr algn="ctr" fontAlgn="ctr"/>
                      <a:r>
                        <a:rPr lang="es-ES" sz="700" u="none" strike="noStrike">
                          <a:effectLst/>
                        </a:rPr>
                        <a:t> </a:t>
                      </a:r>
                      <a:endParaRPr lang="es-ES" sz="700" b="1" i="0" u="none" strike="noStrike">
                        <a:solidFill>
                          <a:srgbClr val="000000"/>
                        </a:solidFill>
                        <a:effectLst/>
                        <a:latin typeface="Arial"/>
                      </a:endParaRPr>
                    </a:p>
                  </a:txBody>
                  <a:tcPr marL="5268" marR="5268" marT="5268" marB="0" anchor="ctr"/>
                </a:tc>
                <a:tc hMerge="1">
                  <a:txBody>
                    <a:bodyPr/>
                    <a:lstStyle/>
                    <a:p>
                      <a:endParaRPr lang="es-ES"/>
                    </a:p>
                  </a:txBody>
                  <a:tcPr/>
                </a:tc>
                <a:tc gridSpan="2">
                  <a:txBody>
                    <a:bodyPr/>
                    <a:lstStyle/>
                    <a:p>
                      <a:pPr algn="ctr" fontAlgn="ctr"/>
                      <a:r>
                        <a:rPr lang="es-ES" sz="600" u="none" strike="noStrike">
                          <a:effectLst/>
                        </a:rPr>
                        <a:t>Short Weight (oz.):</a:t>
                      </a:r>
                      <a:endParaRPr lang="es-ES" sz="600" b="1" i="0" u="none" strike="noStrike">
                        <a:solidFill>
                          <a:srgbClr val="000000"/>
                        </a:solidFill>
                        <a:effectLst/>
                        <a:latin typeface="Arial"/>
                      </a:endParaRPr>
                    </a:p>
                  </a:txBody>
                  <a:tcPr marL="5268" marR="5268" marT="5268" marB="0" anchor="ctr"/>
                </a:tc>
                <a:tc hMerge="1">
                  <a:txBody>
                    <a:bodyPr/>
                    <a:lstStyle/>
                    <a:p>
                      <a:endParaRPr lang="es-ES"/>
                    </a:p>
                  </a:txBody>
                  <a:tcPr/>
                </a:tc>
                <a:tc gridSpan="3">
                  <a:txBody>
                    <a:bodyPr/>
                    <a:lstStyle/>
                    <a:p>
                      <a:pPr algn="ctr" fontAlgn="ctr"/>
                      <a:r>
                        <a:rPr lang="es-ES" sz="700" u="none" strike="noStrike">
                          <a:effectLst/>
                        </a:rPr>
                        <a:t> </a:t>
                      </a:r>
                      <a:endParaRPr lang="es-ES" sz="700" b="1" i="0" u="none" strike="noStrike">
                        <a:solidFill>
                          <a:srgbClr val="000000"/>
                        </a:solidFill>
                        <a:effectLst/>
                        <a:latin typeface="Arial"/>
                      </a:endParaRPr>
                    </a:p>
                  </a:txBody>
                  <a:tcPr marL="5268" marR="5268" marT="5268" marB="0" anchor="ctr"/>
                </a:tc>
                <a:tc hMerge="1">
                  <a:txBody>
                    <a:bodyPr/>
                    <a:lstStyle/>
                    <a:p>
                      <a:endParaRPr lang="es-ES"/>
                    </a:p>
                  </a:txBody>
                  <a:tcPr/>
                </a:tc>
                <a:tc hMerge="1">
                  <a:txBody>
                    <a:bodyPr/>
                    <a:lstStyle/>
                    <a:p>
                      <a:endParaRPr lang="es-ES"/>
                    </a:p>
                  </a:txBody>
                  <a:tcP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extLst>
                  <a:ext uri="{0D108BD9-81ED-4DB2-BD59-A6C34878D82A}">
                    <a16:rowId xmlns:a16="http://schemas.microsoft.com/office/drawing/2014/main" val="10008"/>
                  </a:ext>
                </a:extLst>
              </a:tr>
              <a:tr h="90689">
                <a:tc>
                  <a:txBody>
                    <a:bodyPr/>
                    <a:lstStyle/>
                    <a:p>
                      <a:pPr algn="l" fontAlgn="ctr"/>
                      <a:r>
                        <a:rPr lang="es-ES" sz="600" u="none" strike="noStrike">
                          <a:effectLst/>
                        </a:rPr>
                        <a:t>Brand:</a:t>
                      </a:r>
                      <a:endParaRPr lang="es-ES" sz="600" b="1" i="0" u="none" strike="noStrike">
                        <a:solidFill>
                          <a:srgbClr val="000000"/>
                        </a:solidFill>
                        <a:effectLst/>
                        <a:latin typeface="Arial"/>
                      </a:endParaRPr>
                    </a:p>
                  </a:txBody>
                  <a:tcPr marL="5268" marR="5268" marT="5268" marB="0" anchor="ctr"/>
                </a:tc>
                <a:tc gridSpan="2">
                  <a:txBody>
                    <a:bodyPr/>
                    <a:lstStyle/>
                    <a:p>
                      <a:pPr algn="ctr" fontAlgn="ctr"/>
                      <a:r>
                        <a:rPr lang="es-ES" sz="600" u="none" strike="noStrike">
                          <a:effectLst/>
                        </a:rPr>
                        <a:t>Pier 33 Gourmet</a:t>
                      </a:r>
                      <a:endParaRPr lang="es-ES" sz="600" b="1" i="0" u="none" strike="noStrike">
                        <a:solidFill>
                          <a:srgbClr val="000000"/>
                        </a:solidFill>
                        <a:effectLst/>
                        <a:latin typeface="Arial"/>
                      </a:endParaRPr>
                    </a:p>
                  </a:txBody>
                  <a:tcPr marL="5268" marR="5268" marT="5268" marB="0" anchor="ctr"/>
                </a:tc>
                <a:tc hMerge="1">
                  <a:txBody>
                    <a:bodyPr/>
                    <a:lstStyle/>
                    <a:p>
                      <a:endParaRPr lang="es-ES"/>
                    </a:p>
                  </a:txBody>
                  <a:tcPr/>
                </a:tc>
                <a:tc gridSpan="2">
                  <a:txBody>
                    <a:bodyPr/>
                    <a:lstStyle/>
                    <a:p>
                      <a:pPr algn="ctr" fontAlgn="ctr"/>
                      <a:r>
                        <a:rPr lang="es-ES" sz="600" u="none" strike="noStrike">
                          <a:effectLst/>
                        </a:rPr>
                        <a:t>SENASA #</a:t>
                      </a:r>
                      <a:endParaRPr lang="es-ES" sz="600" b="1" i="0" u="none" strike="noStrike">
                        <a:solidFill>
                          <a:srgbClr val="000000"/>
                        </a:solidFill>
                        <a:effectLst/>
                        <a:latin typeface="Arial"/>
                      </a:endParaRPr>
                    </a:p>
                  </a:txBody>
                  <a:tcPr marL="5268" marR="5268" marT="5268" marB="0" anchor="ctr"/>
                </a:tc>
                <a:tc hMerge="1">
                  <a:txBody>
                    <a:bodyPr/>
                    <a:lstStyle/>
                    <a:p>
                      <a:endParaRPr lang="es-ES"/>
                    </a:p>
                  </a:txBody>
                  <a:tcPr/>
                </a:tc>
                <a:tc gridSpan="3">
                  <a:txBody>
                    <a:bodyPr/>
                    <a:lstStyle/>
                    <a:p>
                      <a:pPr algn="ctr" fontAlgn="ctr"/>
                      <a:r>
                        <a:rPr lang="es-ES" sz="700" u="none" strike="noStrike">
                          <a:effectLst/>
                        </a:rPr>
                        <a:t> </a:t>
                      </a:r>
                      <a:endParaRPr lang="es-ES" sz="700" b="1" i="0" u="none" strike="noStrike">
                        <a:solidFill>
                          <a:srgbClr val="000000"/>
                        </a:solidFill>
                        <a:effectLst/>
                        <a:latin typeface="Arial"/>
                      </a:endParaRPr>
                    </a:p>
                  </a:txBody>
                  <a:tcPr marL="5268" marR="5268" marT="5268" marB="0" anchor="ctr"/>
                </a:tc>
                <a:tc hMerge="1">
                  <a:txBody>
                    <a:bodyPr/>
                    <a:lstStyle/>
                    <a:p>
                      <a:endParaRPr lang="es-ES"/>
                    </a:p>
                  </a:txBody>
                  <a:tcPr/>
                </a:tc>
                <a:tc hMerge="1">
                  <a:txBody>
                    <a:bodyPr/>
                    <a:lstStyle/>
                    <a:p>
                      <a:endParaRPr lang="es-ES"/>
                    </a:p>
                  </a:txBody>
                  <a:tcP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700" u="none" strike="noStrike">
                          <a:effectLst/>
                        </a:rPr>
                        <a:t> </a:t>
                      </a:r>
                      <a:endParaRPr lang="es-ES" sz="700" b="1" i="0" u="none" strike="noStrike">
                        <a:solidFill>
                          <a:srgbClr val="000000"/>
                        </a:solidFill>
                        <a:effectLst/>
                        <a:latin typeface="Arial"/>
                      </a:endParaRPr>
                    </a:p>
                  </a:txBody>
                  <a:tcPr marL="5268" marR="5268" marT="5268" marB="0" anchor="ctr"/>
                </a:tc>
                <a:tc>
                  <a:txBody>
                    <a:bodyPr/>
                    <a:lstStyle/>
                    <a:p>
                      <a:pPr algn="ctr" fontAlgn="ctr"/>
                      <a:r>
                        <a:rPr lang="es-ES" sz="700" u="none" strike="noStrike">
                          <a:effectLst/>
                        </a:rPr>
                        <a:t> </a:t>
                      </a:r>
                      <a:endParaRPr lang="es-ES" sz="7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700" u="none" strike="noStrike">
                          <a:effectLst/>
                        </a:rPr>
                        <a:t> </a:t>
                      </a:r>
                      <a:endParaRPr lang="es-ES" sz="700" b="1" i="0" u="none" strike="noStrike">
                        <a:solidFill>
                          <a:srgbClr val="000000"/>
                        </a:solidFill>
                        <a:effectLst/>
                        <a:latin typeface="Arial"/>
                      </a:endParaRPr>
                    </a:p>
                  </a:txBody>
                  <a:tcPr marL="5268" marR="5268" marT="5268" marB="0" anchor="ctr"/>
                </a:tc>
                <a:tc>
                  <a:txBody>
                    <a:bodyPr/>
                    <a:lstStyle/>
                    <a:p>
                      <a:pPr algn="ctr" fontAlgn="ctr"/>
                      <a:r>
                        <a:rPr lang="es-ES" sz="700" u="none" strike="noStrike">
                          <a:effectLst/>
                        </a:rPr>
                        <a:t> </a:t>
                      </a:r>
                      <a:endParaRPr lang="es-ES" sz="700" b="1" i="0" u="none" strike="noStrike">
                        <a:solidFill>
                          <a:srgbClr val="000000"/>
                        </a:solidFill>
                        <a:effectLst/>
                        <a:latin typeface="Arial"/>
                      </a:endParaRPr>
                    </a:p>
                  </a:txBody>
                  <a:tcPr marL="5268" marR="5268" marT="5268" marB="0" anchor="ctr"/>
                </a:tc>
                <a:tc>
                  <a:txBody>
                    <a:bodyPr/>
                    <a:lstStyle/>
                    <a:p>
                      <a:pPr algn="r" fontAlgn="ctr"/>
                      <a:r>
                        <a:rPr lang="es-ES" sz="700" u="none" strike="noStrike">
                          <a:effectLst/>
                        </a:rPr>
                        <a:t> </a:t>
                      </a:r>
                      <a:endParaRPr lang="es-ES" sz="7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extLst>
                  <a:ext uri="{0D108BD9-81ED-4DB2-BD59-A6C34878D82A}">
                    <a16:rowId xmlns:a16="http://schemas.microsoft.com/office/drawing/2014/main" val="10009"/>
                  </a:ext>
                </a:extLst>
              </a:tr>
              <a:tr h="103035">
                <a:tc gridSpan="16">
                  <a:txBody>
                    <a:bodyPr/>
                    <a:lstStyle/>
                    <a:p>
                      <a:pPr algn="l" fontAlgn="ctr"/>
                      <a:r>
                        <a:rPr lang="en-US" sz="800" u="none" strike="noStrike">
                          <a:effectLst/>
                        </a:rPr>
                        <a:t>NOTE: SAMPLING SIZE = Sample Size – 3 Bags -- Finished Product Samples will be evaluated in a thawed state – per lot</a:t>
                      </a:r>
                      <a:endParaRPr lang="en-US" sz="800" b="1" i="0" u="none" strike="noStrike">
                        <a:solidFill>
                          <a:srgbClr val="000000"/>
                        </a:solidFill>
                        <a:effectLst/>
                        <a:latin typeface="Arial"/>
                      </a:endParaRPr>
                    </a:p>
                  </a:txBody>
                  <a:tcPr marL="5268" marR="5268" marT="5268" marB="0" anchor="ct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extLst>
                  <a:ext uri="{0D108BD9-81ED-4DB2-BD59-A6C34878D82A}">
                    <a16:rowId xmlns:a16="http://schemas.microsoft.com/office/drawing/2014/main" val="10010"/>
                  </a:ext>
                </a:extLst>
              </a:tr>
              <a:tr h="90689">
                <a:tc>
                  <a:txBody>
                    <a:bodyPr/>
                    <a:lstStyle/>
                    <a:p>
                      <a:pPr algn="l" fontAlgn="ctr"/>
                      <a:r>
                        <a:rPr lang="es-ES" sz="700" u="none" strike="noStrike">
                          <a:effectLst/>
                        </a:rPr>
                        <a:t>Comments:</a:t>
                      </a:r>
                      <a:endParaRPr lang="es-ES" sz="700" b="1" i="0" u="none" strike="noStrike">
                        <a:solidFill>
                          <a:srgbClr val="000000"/>
                        </a:solidFill>
                        <a:effectLst/>
                        <a:latin typeface="Arial"/>
                      </a:endParaRPr>
                    </a:p>
                  </a:txBody>
                  <a:tcPr marL="5268" marR="5268" marT="5268" marB="0" anchor="ctr"/>
                </a:tc>
                <a:tc gridSpan="16">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0011"/>
                  </a:ext>
                </a:extLst>
              </a:tr>
              <a:tr h="152418">
                <a:tc gridSpan="17">
                  <a:txBody>
                    <a:bodyPr/>
                    <a:lstStyle/>
                    <a:p>
                      <a:pPr algn="ctr" fontAlgn="ctr"/>
                      <a:r>
                        <a:rPr lang="es-ES" sz="1200" u="none" strike="noStrike">
                          <a:effectLst/>
                        </a:rPr>
                        <a:t>Plant Production &amp; Sample Information</a:t>
                      </a:r>
                      <a:endParaRPr lang="es-ES" sz="1200" b="1" i="0" u="none" strike="noStrike">
                        <a:solidFill>
                          <a:srgbClr val="000000"/>
                        </a:solidFill>
                        <a:effectLst/>
                        <a:latin typeface="Arial"/>
                      </a:endParaRPr>
                    </a:p>
                  </a:txBody>
                  <a:tcPr marL="5268" marR="5268" marT="5268" marB="0" anchor="ct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0012"/>
                  </a:ext>
                </a:extLst>
              </a:tr>
              <a:tr h="90689">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Sample No.</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1</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2</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3</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4</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5</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6</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7</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8</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9</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10</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11</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12</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13</a:t>
                      </a:r>
                      <a:endParaRPr lang="es-ES" sz="600" b="1" i="0" u="none" strike="noStrike">
                        <a:solidFill>
                          <a:srgbClr val="000000"/>
                        </a:solidFill>
                        <a:effectLst/>
                        <a:latin typeface="Arial"/>
                      </a:endParaRPr>
                    </a:p>
                  </a:txBody>
                  <a:tcPr marL="5268" marR="5268" marT="5268" marB="0" anchor="ctr"/>
                </a:tc>
                <a:tc>
                  <a:txBody>
                    <a:bodyPr/>
                    <a:lstStyle/>
                    <a:p>
                      <a:pPr algn="r" fontAlgn="ctr"/>
                      <a:r>
                        <a:rPr lang="es-ES" sz="600" u="none" strike="noStrike">
                          <a:effectLst/>
                        </a:rPr>
                        <a:t>Average</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700" u="sng" strike="noStrike">
                          <a:effectLst/>
                        </a:rPr>
                        <a:t>NOTES:</a:t>
                      </a:r>
                      <a:endParaRPr lang="es-ES" sz="700" b="1" i="0" u="sng" strike="noStrike">
                        <a:solidFill>
                          <a:srgbClr val="000000"/>
                        </a:solidFill>
                        <a:effectLst/>
                        <a:latin typeface="Arial"/>
                      </a:endParaRPr>
                    </a:p>
                  </a:txBody>
                  <a:tcPr marL="5268" marR="5268" marT="5268" marB="0" anchor="ctr"/>
                </a:tc>
                <a:extLst>
                  <a:ext uri="{0D108BD9-81ED-4DB2-BD59-A6C34878D82A}">
                    <a16:rowId xmlns:a16="http://schemas.microsoft.com/office/drawing/2014/main" val="10013"/>
                  </a:ext>
                </a:extLst>
              </a:tr>
              <a:tr h="78343">
                <a:tc>
                  <a:txBody>
                    <a:bodyPr/>
                    <a:lstStyle/>
                    <a:p>
                      <a:pPr algn="l"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Spec.</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r" fontAlgn="ctr"/>
                      <a:r>
                        <a:rPr lang="es-ES" sz="600" u="none" strike="noStrike">
                          <a:effectLst/>
                        </a:rPr>
                        <a:t>-</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extLst>
                  <a:ext uri="{0D108BD9-81ED-4DB2-BD59-A6C34878D82A}">
                    <a16:rowId xmlns:a16="http://schemas.microsoft.com/office/drawing/2014/main" val="10014"/>
                  </a:ext>
                </a:extLst>
              </a:tr>
              <a:tr h="78343">
                <a:tc>
                  <a:txBody>
                    <a:bodyPr/>
                    <a:lstStyle/>
                    <a:p>
                      <a:pPr algn="l" fontAlgn="ctr"/>
                      <a:r>
                        <a:rPr lang="es-ES" sz="600" u="none" strike="noStrike">
                          <a:effectLst/>
                        </a:rPr>
                        <a:t>Production Date</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30/06/2020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30/06/2020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30/06/2020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30/06/2020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30/06/2020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30/06/2020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30/06/2020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30/06/2020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30/06/2020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r" fontAlgn="ctr"/>
                      <a:r>
                        <a:rPr lang="es-ES" sz="600" u="none" strike="noStrike">
                          <a:effectLst/>
                        </a:rPr>
                        <a:t>-</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extLst>
                  <a:ext uri="{0D108BD9-81ED-4DB2-BD59-A6C34878D82A}">
                    <a16:rowId xmlns:a16="http://schemas.microsoft.com/office/drawing/2014/main" val="10015"/>
                  </a:ext>
                </a:extLst>
              </a:tr>
              <a:tr h="78343">
                <a:tc>
                  <a:txBody>
                    <a:bodyPr/>
                    <a:lstStyle/>
                    <a:p>
                      <a:pPr algn="l" fontAlgn="ctr"/>
                      <a:r>
                        <a:rPr lang="es-ES" sz="600" u="none" strike="noStrike">
                          <a:effectLst/>
                        </a:rPr>
                        <a:t>Lot Traceable</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4055 8620182</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4055 8620182</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4055 8620182</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4055 8620182</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4055 8620182</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4055 8620182</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4055 8620182</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4055 8620182</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4055 8620182</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r" fontAlgn="ctr"/>
                      <a:r>
                        <a:rPr lang="es-ES" sz="600" u="none" strike="noStrike">
                          <a:effectLst/>
                        </a:rPr>
                        <a:t>-</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extLst>
                  <a:ext uri="{0D108BD9-81ED-4DB2-BD59-A6C34878D82A}">
                    <a16:rowId xmlns:a16="http://schemas.microsoft.com/office/drawing/2014/main" val="10016"/>
                  </a:ext>
                </a:extLst>
              </a:tr>
              <a:tr h="78343">
                <a:tc>
                  <a:txBody>
                    <a:bodyPr/>
                    <a:lstStyle/>
                    <a:p>
                      <a:pPr algn="l"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gridSpan="13">
                  <a:txBody>
                    <a:bodyPr/>
                    <a:lstStyle/>
                    <a:p>
                      <a:pPr algn="ctr" fontAlgn="ctr"/>
                      <a:r>
                        <a:rPr lang="es-ES" sz="600" u="none" strike="noStrike">
                          <a:effectLst/>
                        </a:rPr>
                        <a:t>GRAMS</a:t>
                      </a:r>
                      <a:endParaRPr lang="es-ES" sz="600" b="1" i="0" u="none" strike="noStrike">
                        <a:solidFill>
                          <a:srgbClr val="000000"/>
                        </a:solidFill>
                        <a:effectLst/>
                        <a:latin typeface="Arial"/>
                      </a:endParaRPr>
                    </a:p>
                  </a:txBody>
                  <a:tcPr marL="5268" marR="5268" marT="5268" marB="0" anchor="ct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a:txBody>
                    <a:bodyPr/>
                    <a:lstStyle/>
                    <a:p>
                      <a:pPr algn="r" fontAlgn="ctr"/>
                      <a:r>
                        <a:rPr lang="es-ES" sz="600" u="none" strike="noStrike">
                          <a:effectLst/>
                        </a:rPr>
                        <a:t>-</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extLst>
                  <a:ext uri="{0D108BD9-81ED-4DB2-BD59-A6C34878D82A}">
                    <a16:rowId xmlns:a16="http://schemas.microsoft.com/office/drawing/2014/main" val="10017"/>
                  </a:ext>
                </a:extLst>
              </a:tr>
              <a:tr h="78343">
                <a:tc>
                  <a:txBody>
                    <a:bodyPr/>
                    <a:lstStyle/>
                    <a:p>
                      <a:pPr algn="l" fontAlgn="ctr"/>
                      <a:r>
                        <a:rPr lang="en-US" sz="600" u="none" strike="noStrike">
                          <a:effectLst/>
                        </a:rPr>
                        <a:t>Gross Weight with Bag (g)</a:t>
                      </a:r>
                      <a:endParaRPr lang="en-U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787 g</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792</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796</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796</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794</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789</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792</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797</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794</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792</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r" fontAlgn="ctr"/>
                      <a:r>
                        <a:rPr lang="es-ES" sz="600" u="none" strike="noStrike">
                          <a:effectLst/>
                        </a:rPr>
                        <a:t>      793,56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extLst>
                  <a:ext uri="{0D108BD9-81ED-4DB2-BD59-A6C34878D82A}">
                    <a16:rowId xmlns:a16="http://schemas.microsoft.com/office/drawing/2014/main" val="10018"/>
                  </a:ext>
                </a:extLst>
              </a:tr>
              <a:tr h="78343">
                <a:tc>
                  <a:txBody>
                    <a:bodyPr/>
                    <a:lstStyle/>
                    <a:p>
                      <a:pPr algn="l" fontAlgn="ctr"/>
                      <a:r>
                        <a:rPr lang="es-ES" sz="600" u="none" strike="noStrike">
                          <a:effectLst/>
                        </a:rPr>
                        <a:t>Tare Weight Bag (g)</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19 g</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19</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19</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19</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19</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19</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19</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19</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19</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19</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r" fontAlgn="ctr"/>
                      <a:r>
                        <a:rPr lang="es-ES" sz="600" u="none" strike="noStrike">
                          <a:effectLst/>
                        </a:rPr>
                        <a:t>19,00</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extLst>
                  <a:ext uri="{0D108BD9-81ED-4DB2-BD59-A6C34878D82A}">
                    <a16:rowId xmlns:a16="http://schemas.microsoft.com/office/drawing/2014/main" val="10019"/>
                  </a:ext>
                </a:extLst>
              </a:tr>
              <a:tr h="78343">
                <a:tc>
                  <a:txBody>
                    <a:bodyPr/>
                    <a:lstStyle/>
                    <a:p>
                      <a:pPr algn="l" fontAlgn="ctr"/>
                      <a:r>
                        <a:rPr lang="nl-NL" sz="600" u="none" strike="noStrike">
                          <a:effectLst/>
                        </a:rPr>
                        <a:t>Sub Sample Net Wt. (g)</a:t>
                      </a:r>
                      <a:endParaRPr lang="nl-NL"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768 g</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773</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777</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777</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775</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770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773</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778</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775</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773</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r" fontAlgn="ctr"/>
                      <a:r>
                        <a:rPr lang="es-ES" sz="600" u="none" strike="noStrike">
                          <a:effectLst/>
                        </a:rPr>
                        <a:t>      774,56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extLst>
                  <a:ext uri="{0D108BD9-81ED-4DB2-BD59-A6C34878D82A}">
                    <a16:rowId xmlns:a16="http://schemas.microsoft.com/office/drawing/2014/main" val="10020"/>
                  </a:ext>
                </a:extLst>
              </a:tr>
              <a:tr h="152418">
                <a:tc>
                  <a:txBody>
                    <a:bodyPr/>
                    <a:lstStyle/>
                    <a:p>
                      <a:pPr algn="l" fontAlgn="ctr"/>
                      <a:r>
                        <a:rPr lang="en-US" sz="600" u="none" strike="noStrike">
                          <a:effectLst/>
                        </a:rPr>
                        <a:t>Net Wt. (g) - Following AOAC Int't Standard for deglazing</a:t>
                      </a:r>
                      <a:endParaRPr lang="en-U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680g</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701</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700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701</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700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700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696</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703</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696</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698</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r" fontAlgn="ctr"/>
                      <a:r>
                        <a:rPr lang="es-ES" sz="600" u="none" strike="noStrike">
                          <a:effectLst/>
                        </a:rPr>
                        <a:t>      699,44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extLst>
                  <a:ext uri="{0D108BD9-81ED-4DB2-BD59-A6C34878D82A}">
                    <a16:rowId xmlns:a16="http://schemas.microsoft.com/office/drawing/2014/main" val="10021"/>
                  </a:ext>
                </a:extLst>
              </a:tr>
              <a:tr h="78343">
                <a:tc>
                  <a:txBody>
                    <a:bodyPr/>
                    <a:lstStyle/>
                    <a:p>
                      <a:pPr algn="l" fontAlgn="ctr"/>
                      <a:r>
                        <a:rPr lang="es-ES" sz="600" u="none" strike="noStrike">
                          <a:effectLst/>
                        </a:rPr>
                        <a:t>Units Per Bag</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15 - 45</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40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40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40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41</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39</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38</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41</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40</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40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r" fontAlgn="ctr"/>
                      <a:r>
                        <a:rPr lang="es-ES" sz="600" u="none" strike="noStrike">
                          <a:effectLst/>
                        </a:rPr>
                        <a:t>             40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extLst>
                  <a:ext uri="{0D108BD9-81ED-4DB2-BD59-A6C34878D82A}">
                    <a16:rowId xmlns:a16="http://schemas.microsoft.com/office/drawing/2014/main" val="10022"/>
                  </a:ext>
                </a:extLst>
              </a:tr>
              <a:tr h="78343">
                <a:tc>
                  <a:txBody>
                    <a:bodyPr/>
                    <a:lstStyle/>
                    <a:p>
                      <a:pPr algn="l" fontAlgn="ctr"/>
                      <a:r>
                        <a:rPr lang="en-US" sz="600" u="none" strike="noStrike">
                          <a:effectLst/>
                        </a:rPr>
                        <a:t>Black Spots (on Meat) (g)</a:t>
                      </a:r>
                      <a:endParaRPr lang="en-U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&lt; 10% by weight</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r" fontAlgn="ctr"/>
                      <a:r>
                        <a:rPr lang="es-ES" sz="600" u="none" strike="noStrike">
                          <a:effectLst/>
                        </a:rPr>
                        <a:t>             -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extLst>
                  <a:ext uri="{0D108BD9-81ED-4DB2-BD59-A6C34878D82A}">
                    <a16:rowId xmlns:a16="http://schemas.microsoft.com/office/drawing/2014/main" val="10023"/>
                  </a:ext>
                </a:extLst>
              </a:tr>
              <a:tr h="78343">
                <a:tc>
                  <a:txBody>
                    <a:bodyPr/>
                    <a:lstStyle/>
                    <a:p>
                      <a:pPr algn="l" fontAlgn="ctr"/>
                      <a:r>
                        <a:rPr lang="es-ES" sz="600" u="none" strike="noStrike">
                          <a:effectLst/>
                        </a:rPr>
                        <a:t>Dehydration (g)</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NONE</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r" fontAlgn="ctr"/>
                      <a:r>
                        <a:rPr lang="es-ES" sz="600" u="none" strike="noStrike">
                          <a:effectLst/>
                        </a:rPr>
                        <a:t>             -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extLst>
                  <a:ext uri="{0D108BD9-81ED-4DB2-BD59-A6C34878D82A}">
                    <a16:rowId xmlns:a16="http://schemas.microsoft.com/office/drawing/2014/main" val="10024"/>
                  </a:ext>
                </a:extLst>
              </a:tr>
              <a:tr h="78343">
                <a:tc>
                  <a:txBody>
                    <a:bodyPr/>
                    <a:lstStyle/>
                    <a:p>
                      <a:pPr algn="l" fontAlgn="ctr"/>
                      <a:r>
                        <a:rPr lang="es-ES" sz="600" u="none" strike="noStrike">
                          <a:effectLst/>
                        </a:rPr>
                        <a:t>Decompositon (g)</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NONE</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r" fontAlgn="ctr"/>
                      <a:r>
                        <a:rPr lang="es-ES" sz="600" u="none" strike="noStrike">
                          <a:effectLst/>
                        </a:rPr>
                        <a:t>             -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extLst>
                  <a:ext uri="{0D108BD9-81ED-4DB2-BD59-A6C34878D82A}">
                    <a16:rowId xmlns:a16="http://schemas.microsoft.com/office/drawing/2014/main" val="10025"/>
                  </a:ext>
                </a:extLst>
              </a:tr>
              <a:tr h="78343">
                <a:tc>
                  <a:txBody>
                    <a:bodyPr/>
                    <a:lstStyle/>
                    <a:p>
                      <a:pPr algn="l" fontAlgn="ctr"/>
                      <a:r>
                        <a:rPr lang="es-ES" sz="600" u="none" strike="noStrike">
                          <a:effectLst/>
                        </a:rPr>
                        <a:t>Foreign Material (g)</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NONE</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r" fontAlgn="ctr"/>
                      <a:r>
                        <a:rPr lang="es-ES" sz="600" u="none" strike="noStrike">
                          <a:effectLst/>
                        </a:rPr>
                        <a:t>             -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extLst>
                  <a:ext uri="{0D108BD9-81ED-4DB2-BD59-A6C34878D82A}">
                    <a16:rowId xmlns:a16="http://schemas.microsoft.com/office/drawing/2014/main" val="10026"/>
                  </a:ext>
                </a:extLst>
              </a:tr>
              <a:tr h="152418">
                <a:tc>
                  <a:txBody>
                    <a:bodyPr/>
                    <a:lstStyle/>
                    <a:p>
                      <a:pPr algn="l" fontAlgn="ctr"/>
                      <a:r>
                        <a:rPr lang="en-US" sz="600" u="none" strike="noStrike">
                          <a:effectLst/>
                        </a:rPr>
                        <a:t>Shells, Legs, Swimmerettes - Attach Pictures (g)</a:t>
                      </a:r>
                      <a:endParaRPr lang="en-U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&lt; 1% by weight</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r" fontAlgn="ctr"/>
                      <a:r>
                        <a:rPr lang="es-ES" sz="600" u="none" strike="noStrike">
                          <a:effectLst/>
                        </a:rPr>
                        <a:t>             -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extLst>
                  <a:ext uri="{0D108BD9-81ED-4DB2-BD59-A6C34878D82A}">
                    <a16:rowId xmlns:a16="http://schemas.microsoft.com/office/drawing/2014/main" val="10027"/>
                  </a:ext>
                </a:extLst>
              </a:tr>
              <a:tr h="152418">
                <a:tc>
                  <a:txBody>
                    <a:bodyPr/>
                    <a:lstStyle/>
                    <a:p>
                      <a:pPr algn="l" fontAlgn="ctr"/>
                      <a:r>
                        <a:rPr lang="en-US" sz="600" u="none" strike="noStrike">
                          <a:effectLst/>
                        </a:rPr>
                        <a:t>Imporperly Deveined (g) - Attach Pictures</a:t>
                      </a:r>
                      <a:endParaRPr lang="en-U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&lt; 2% by weight</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r" fontAlgn="ctr"/>
                      <a:r>
                        <a:rPr lang="es-ES" sz="600" u="none" strike="noStrike">
                          <a:effectLst/>
                        </a:rPr>
                        <a:t>             -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extLst>
                  <a:ext uri="{0D108BD9-81ED-4DB2-BD59-A6C34878D82A}">
                    <a16:rowId xmlns:a16="http://schemas.microsoft.com/office/drawing/2014/main" val="10028"/>
                  </a:ext>
                </a:extLst>
              </a:tr>
              <a:tr h="152418">
                <a:tc>
                  <a:txBody>
                    <a:bodyPr/>
                    <a:lstStyle/>
                    <a:p>
                      <a:pPr algn="l" fontAlgn="ctr"/>
                      <a:r>
                        <a:rPr lang="en-US" sz="600" u="none" strike="noStrike">
                          <a:effectLst/>
                        </a:rPr>
                        <a:t>Broken and Pieces (g) (&lt; 4 segments) - Attach Pictures</a:t>
                      </a:r>
                      <a:endParaRPr lang="en-U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&lt; 7% by weight</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r" fontAlgn="ctr"/>
                      <a:r>
                        <a:rPr lang="es-ES" sz="600" u="none" strike="noStrike">
                          <a:effectLst/>
                        </a:rPr>
                        <a:t>             -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extLst>
                  <a:ext uri="{0D108BD9-81ED-4DB2-BD59-A6C34878D82A}">
                    <a16:rowId xmlns:a16="http://schemas.microsoft.com/office/drawing/2014/main" val="10029"/>
                  </a:ext>
                </a:extLst>
              </a:tr>
              <a:tr h="332491">
                <a:tc>
                  <a:txBody>
                    <a:bodyPr/>
                    <a:lstStyle/>
                    <a:p>
                      <a:pPr algn="l" fontAlgn="ctr"/>
                      <a:r>
                        <a:rPr lang="es-ES" sz="600" u="none" strike="noStrike">
                          <a:effectLst/>
                        </a:rPr>
                        <a:t>Neck Meat (g)</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n-US" sz="600" u="none" strike="noStrike">
                          <a:effectLst/>
                        </a:rPr>
                        <a:t>Shall not be longer than first segment or discolored (yellow / brown) or dirty                   ( &lt; 10% by weight)</a:t>
                      </a:r>
                      <a:endParaRPr lang="en-U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0</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ctr" fontAlgn="ctr"/>
                      <a:r>
                        <a:rPr lang="es-ES" sz="600" u="none" strike="noStrike">
                          <a:effectLst/>
                        </a:rPr>
                        <a:t> </a:t>
                      </a:r>
                      <a:endParaRPr lang="es-ES" sz="600" b="0" i="0" u="none" strike="noStrike">
                        <a:solidFill>
                          <a:srgbClr val="000000"/>
                        </a:solidFill>
                        <a:effectLst/>
                        <a:latin typeface="Arial"/>
                      </a:endParaRPr>
                    </a:p>
                  </a:txBody>
                  <a:tcPr marL="5268" marR="5268" marT="5268" marB="0" anchor="ctr"/>
                </a:tc>
                <a:tc>
                  <a:txBody>
                    <a:bodyPr/>
                    <a:lstStyle/>
                    <a:p>
                      <a:pPr algn="r" fontAlgn="ctr"/>
                      <a:r>
                        <a:rPr lang="es-ES" sz="600" u="none" strike="noStrike">
                          <a:effectLst/>
                        </a:rPr>
                        <a:t>             -   </a:t>
                      </a:r>
                      <a:endParaRPr lang="es-ES" sz="600" b="1" i="0" u="none" strike="noStrike">
                        <a:solidFill>
                          <a:srgbClr val="000000"/>
                        </a:solidFill>
                        <a:effectLst/>
                        <a:latin typeface="Arial"/>
                      </a:endParaRPr>
                    </a:p>
                  </a:txBody>
                  <a:tcPr marL="5268" marR="5268" marT="5268" marB="0" anchor="ctr"/>
                </a:tc>
                <a:tc>
                  <a:txBody>
                    <a:bodyPr/>
                    <a:lstStyle/>
                    <a:p>
                      <a:pPr algn="ctr" fontAlgn="ctr"/>
                      <a:r>
                        <a:rPr lang="es-ES" sz="600" u="none" strike="noStrike" dirty="0">
                          <a:effectLst/>
                        </a:rPr>
                        <a:t> </a:t>
                      </a:r>
                      <a:endParaRPr lang="es-ES" sz="600" b="0" i="0" u="none" strike="noStrike" dirty="0">
                        <a:solidFill>
                          <a:srgbClr val="000000"/>
                        </a:solidFill>
                        <a:effectLst/>
                        <a:latin typeface="Arial"/>
                      </a:endParaRPr>
                    </a:p>
                  </a:txBody>
                  <a:tcPr marL="5268" marR="5268" marT="5268" marB="0" anchor="ctr"/>
                </a:tc>
                <a:extLst>
                  <a:ext uri="{0D108BD9-81ED-4DB2-BD59-A6C34878D82A}">
                    <a16:rowId xmlns:a16="http://schemas.microsoft.com/office/drawing/2014/main" val="10030"/>
                  </a:ext>
                </a:extLst>
              </a:tr>
            </a:tbl>
          </a:graphicData>
        </a:graphic>
      </p:graphicFrame>
    </p:spTree>
    <p:extLst>
      <p:ext uri="{BB962C8B-B14F-4D97-AF65-F5344CB8AC3E}">
        <p14:creationId xmlns:p14="http://schemas.microsoft.com/office/powerpoint/2010/main" val="3558924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FINAL.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3883"/>
            <a:ext cx="12216680" cy="6871883"/>
          </a:xfrm>
          <a:prstGeom prst="rect">
            <a:avLst/>
          </a:prstGeom>
        </p:spPr>
      </p:pic>
      <p:sp>
        <p:nvSpPr>
          <p:cNvPr id="3" name="2 CuadroTexto"/>
          <p:cNvSpPr txBox="1"/>
          <p:nvPr/>
        </p:nvSpPr>
        <p:spPr>
          <a:xfrm>
            <a:off x="4079777" y="692697"/>
            <a:ext cx="2509790" cy="646331"/>
          </a:xfrm>
          <a:prstGeom prst="rect">
            <a:avLst/>
          </a:prstGeom>
          <a:noFill/>
        </p:spPr>
        <p:txBody>
          <a:bodyPr wrap="none" rtlCol="0">
            <a:spAutoFit/>
          </a:bodyPr>
          <a:lstStyle/>
          <a:p>
            <a:r>
              <a:rPr lang="es-ES" sz="3600" dirty="0">
                <a:solidFill>
                  <a:srgbClr val="002060"/>
                </a:solidFill>
                <a:latin typeface="Gotham Bold" panose="02000803030000020004" pitchFamily="2" charset="0"/>
              </a:rPr>
              <a:t>¡</a:t>
            </a:r>
            <a:r>
              <a:rPr lang="es-ES" sz="3600" dirty="0" err="1">
                <a:solidFill>
                  <a:srgbClr val="002060"/>
                </a:solidFill>
                <a:latin typeface="Gotham Bold" panose="02000803030000020004" pitchFamily="2" charset="0"/>
              </a:rPr>
              <a:t>Thank</a:t>
            </a:r>
            <a:r>
              <a:rPr lang="es-ES" sz="3600" dirty="0">
                <a:solidFill>
                  <a:srgbClr val="002060"/>
                </a:solidFill>
                <a:latin typeface="Gotham Bold" panose="02000803030000020004" pitchFamily="2" charset="0"/>
              </a:rPr>
              <a:t> </a:t>
            </a:r>
            <a:r>
              <a:rPr lang="es-ES" sz="3600" dirty="0" err="1">
                <a:solidFill>
                  <a:srgbClr val="FF0000"/>
                </a:solidFill>
                <a:latin typeface="Gotham Bold" panose="02000803030000020004" pitchFamily="2" charset="0"/>
              </a:rPr>
              <a:t>You</a:t>
            </a:r>
            <a:r>
              <a:rPr lang="es-ES" sz="3600" dirty="0">
                <a:solidFill>
                  <a:srgbClr val="002060"/>
                </a:solidFill>
                <a:latin typeface="Gotham Bold" panose="02000803030000020004" pitchFamily="2" charset="0"/>
              </a:rPr>
              <a:t> !</a:t>
            </a:r>
          </a:p>
        </p:txBody>
      </p:sp>
    </p:spTree>
    <p:extLst>
      <p:ext uri="{BB962C8B-B14F-4D97-AF65-F5344CB8AC3E}">
        <p14:creationId xmlns:p14="http://schemas.microsoft.com/office/powerpoint/2010/main" val="3754826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0740" fill="hold"/>
                                        <p:tgtEl>
                                          <p:spTgt spid="2"/>
                                        </p:tgtEl>
                                      </p:cBhvr>
                                    </p:cmd>
                                  </p:childTnLst>
                                </p:cTn>
                              </p:par>
                              <p:par>
                                <p:cTn id="7" presetID="22" presetClass="entr" presetSubtype="4" fill="hold" grpId="0" nodeType="withEffect">
                                  <p:stCondLst>
                                    <p:cond delay="5000"/>
                                  </p:stCondLst>
                                  <p:childTnLst>
                                    <p:set>
                                      <p:cBhvr>
                                        <p:cTn id="8" dur="1" fill="hold">
                                          <p:stCondLst>
                                            <p:cond delay="0"/>
                                          </p:stCondLst>
                                        </p:cTn>
                                        <p:tgtEl>
                                          <p:spTgt spid="3"/>
                                        </p:tgtEl>
                                        <p:attrNameLst>
                                          <p:attrName>style.visibility</p:attrName>
                                        </p:attrNameLst>
                                      </p:cBhvr>
                                      <p:to>
                                        <p:strVal val="visible"/>
                                      </p:to>
                                    </p:set>
                                    <p:animEffect transition="in" filter="wipe(down)">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2"/>
                </p:tgtEl>
              </p:cMediaNode>
            </p:video>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withEffect">
                                  <p:stCondLst>
                                    <p:cond delay="0"/>
                                  </p:stCondLst>
                                  <p:childTnLst>
                                    <p:cmd type="call" cmd="togglePause">
                                      <p:cBhvr>
                                        <p:cTn id="15" dur="1" fill="hold"/>
                                        <p:tgtEl>
                                          <p:spTgt spid="2"/>
                                        </p:tgtEl>
                                      </p:cBhvr>
                                    </p:cmd>
                                  </p:childTnLst>
                                </p:cTn>
                              </p:par>
                            </p:childTnLst>
                          </p:cTn>
                        </p:par>
                      </p:childTnLst>
                    </p:cTn>
                  </p:par>
                </p:childTnLst>
              </p:cTn>
              <p:nextCondLst>
                <p:cond evt="onClick" delay="0">
                  <p:tgtEl>
                    <p:spTgt spid="2"/>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bject 2"/>
          <p:cNvSpPr txBox="1">
            <a:spLocks noGrp="1"/>
          </p:cNvSpPr>
          <p:nvPr>
            <p:ph type="title"/>
          </p:nvPr>
        </p:nvSpPr>
        <p:spPr>
          <a:xfrm>
            <a:off x="207897" y="2074362"/>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fontScale="90000"/>
          </a:bodyPr>
          <a:lstStyle/>
          <a:p>
            <a:pPr marL="90170" algn="ctr"/>
            <a:r>
              <a:rPr lang="en-US" sz="2400" b="1" kern="1200" spc="-5" dirty="0">
                <a:solidFill>
                  <a:schemeClr val="bg1"/>
                </a:solidFill>
                <a:effectLst>
                  <a:outerShdw blurRad="38100" dist="38100" dir="2700000" algn="tl">
                    <a:srgbClr val="000000">
                      <a:alpha val="43137"/>
                    </a:srgbClr>
                  </a:outerShdw>
                </a:effectLst>
                <a:latin typeface="+mj-lt"/>
                <a:ea typeface="+mj-ea"/>
                <a:cs typeface="+mj-cs"/>
              </a:rPr>
              <a:t>THE CHALLENGE STARTED IN 2018 WITH THIS SITUATION </a:t>
            </a:r>
            <a:endParaRPr lang="en-US" sz="2400" b="1" kern="1200" dirty="0">
              <a:solidFill>
                <a:schemeClr val="bg1"/>
              </a:solidFill>
              <a:effectLst>
                <a:outerShdw blurRad="38100" dist="38100" dir="2700000" algn="tl">
                  <a:srgbClr val="000000">
                    <a:alpha val="43137"/>
                  </a:srgbClr>
                </a:outerShdw>
              </a:effectLst>
              <a:latin typeface="+mj-lt"/>
              <a:ea typeface="+mj-ea"/>
              <a:cs typeface="+mj-cs"/>
            </a:endParaRPr>
          </a:p>
        </p:txBody>
      </p:sp>
      <p:sp>
        <p:nvSpPr>
          <p:cNvPr id="3" name="CuadroTexto 2">
            <a:extLst>
              <a:ext uri="{FF2B5EF4-FFF2-40B4-BE49-F238E27FC236}">
                <a16:creationId xmlns:a16="http://schemas.microsoft.com/office/drawing/2014/main" id="{F1FA4AA9-1DED-473C-8C4B-BA31FA3154BD}"/>
              </a:ext>
            </a:extLst>
          </p:cNvPr>
          <p:cNvSpPr txBox="1"/>
          <p:nvPr/>
        </p:nvSpPr>
        <p:spPr>
          <a:xfrm>
            <a:off x="2921911" y="744794"/>
            <a:ext cx="8361734" cy="461665"/>
          </a:xfrm>
          <a:prstGeom prst="rect">
            <a:avLst/>
          </a:prstGeom>
          <a:noFill/>
          <a:ln w="50800">
            <a:solidFill>
              <a:schemeClr val="accent1"/>
            </a:solidFill>
          </a:ln>
        </p:spPr>
        <p:txBody>
          <a:bodyPr wrap="square" rtlCol="0">
            <a:spAutoFit/>
          </a:bodyPr>
          <a:lstStyle/>
          <a:p>
            <a:pPr algn="ctr"/>
            <a:r>
              <a:rPr lang="es-ES" sz="2400" b="1" dirty="0">
                <a:solidFill>
                  <a:srgbClr val="002060"/>
                </a:solidFill>
              </a:rPr>
              <a:t>Argentine </a:t>
            </a:r>
            <a:r>
              <a:rPr lang="es-ES" sz="2400" b="1" dirty="0" err="1">
                <a:solidFill>
                  <a:srgbClr val="002060"/>
                </a:solidFill>
              </a:rPr>
              <a:t>Shrimp</a:t>
            </a:r>
            <a:r>
              <a:rPr lang="es-ES" sz="2400" b="1" dirty="0">
                <a:solidFill>
                  <a:srgbClr val="002060"/>
                </a:solidFill>
              </a:rPr>
              <a:t> </a:t>
            </a:r>
            <a:r>
              <a:rPr lang="es-ES" sz="2400" b="1" dirty="0" err="1">
                <a:solidFill>
                  <a:srgbClr val="002060"/>
                </a:solidFill>
              </a:rPr>
              <a:t>land</a:t>
            </a:r>
            <a:r>
              <a:rPr lang="es-ES" sz="2400" b="1" dirty="0">
                <a:solidFill>
                  <a:srgbClr val="002060"/>
                </a:solidFill>
              </a:rPr>
              <a:t> </a:t>
            </a:r>
            <a:r>
              <a:rPr lang="es-ES" sz="2400" b="1" dirty="0" err="1">
                <a:solidFill>
                  <a:srgbClr val="002060"/>
                </a:solidFill>
              </a:rPr>
              <a:t>frozen</a:t>
            </a:r>
            <a:r>
              <a:rPr lang="es-ES" sz="2400" b="1" dirty="0">
                <a:solidFill>
                  <a:srgbClr val="002060"/>
                </a:solidFill>
              </a:rPr>
              <a:t> </a:t>
            </a:r>
            <a:r>
              <a:rPr lang="es-ES" sz="2400" b="1" dirty="0" err="1">
                <a:solidFill>
                  <a:srgbClr val="002060"/>
                </a:solidFill>
              </a:rPr>
              <a:t>fishing</a:t>
            </a:r>
            <a:r>
              <a:rPr lang="es-ES" sz="2400" b="1" dirty="0">
                <a:solidFill>
                  <a:srgbClr val="002060"/>
                </a:solidFill>
              </a:rPr>
              <a:t> </a:t>
            </a:r>
            <a:r>
              <a:rPr lang="es-ES" sz="2400" b="1" dirty="0" err="1">
                <a:solidFill>
                  <a:srgbClr val="002060"/>
                </a:solidFill>
              </a:rPr>
              <a:t>industry</a:t>
            </a:r>
            <a:r>
              <a:rPr lang="es-ES" sz="2400" b="1" dirty="0">
                <a:solidFill>
                  <a:srgbClr val="002060"/>
                </a:solidFill>
              </a:rPr>
              <a:t> </a:t>
            </a:r>
            <a:r>
              <a:rPr lang="es-ES" sz="2400" b="1" dirty="0" err="1">
                <a:solidFill>
                  <a:srgbClr val="002060"/>
                </a:solidFill>
              </a:rPr>
              <a:t>particularities</a:t>
            </a:r>
            <a:r>
              <a:rPr lang="es-ES" sz="2400" b="1" dirty="0">
                <a:solidFill>
                  <a:srgbClr val="002060"/>
                </a:solidFill>
              </a:rPr>
              <a:t> </a:t>
            </a:r>
          </a:p>
        </p:txBody>
      </p:sp>
      <p:sp>
        <p:nvSpPr>
          <p:cNvPr id="5" name="CuadroTexto 4">
            <a:extLst>
              <a:ext uri="{FF2B5EF4-FFF2-40B4-BE49-F238E27FC236}">
                <a16:creationId xmlns:a16="http://schemas.microsoft.com/office/drawing/2014/main" id="{E972847D-C6BD-4320-AA3C-140F6047EC6D}"/>
              </a:ext>
            </a:extLst>
          </p:cNvPr>
          <p:cNvSpPr txBox="1"/>
          <p:nvPr/>
        </p:nvSpPr>
        <p:spPr>
          <a:xfrm>
            <a:off x="3620730" y="1437968"/>
            <a:ext cx="7263580" cy="4247317"/>
          </a:xfrm>
          <a:prstGeom prst="rect">
            <a:avLst/>
          </a:prstGeom>
          <a:noFill/>
        </p:spPr>
        <p:txBody>
          <a:bodyPr wrap="square" rtlCol="0">
            <a:spAutoFit/>
          </a:bodyPr>
          <a:lstStyle/>
          <a:p>
            <a:pPr marL="457200" indent="-457200" algn="just">
              <a:buFont typeface="Wingdings" panose="05000000000000000000" pitchFamily="2" charset="2"/>
              <a:buChar char="§"/>
            </a:pPr>
            <a:r>
              <a:rPr lang="es-ES" sz="2800" dirty="0" err="1">
                <a:solidFill>
                  <a:srgbClr val="002060"/>
                </a:solidFill>
              </a:rPr>
              <a:t>It´s</a:t>
            </a:r>
            <a:r>
              <a:rPr lang="es-ES" sz="2800" dirty="0">
                <a:solidFill>
                  <a:srgbClr val="002060"/>
                </a:solidFill>
              </a:rPr>
              <a:t> a wild catch. </a:t>
            </a:r>
          </a:p>
          <a:p>
            <a:pPr marL="457200" indent="-457200" algn="just">
              <a:buFont typeface="Wingdings" panose="05000000000000000000" pitchFamily="2" charset="2"/>
              <a:buChar char="§"/>
            </a:pPr>
            <a:r>
              <a:rPr lang="es-ES" sz="2800" dirty="0" err="1">
                <a:solidFill>
                  <a:srgbClr val="002060"/>
                </a:solidFill>
              </a:rPr>
              <a:t>Fishing</a:t>
            </a:r>
            <a:r>
              <a:rPr lang="es-ES" sz="2800" dirty="0">
                <a:solidFill>
                  <a:srgbClr val="002060"/>
                </a:solidFill>
              </a:rPr>
              <a:t> and </a:t>
            </a:r>
            <a:r>
              <a:rPr lang="es-ES" sz="2800" dirty="0" err="1">
                <a:solidFill>
                  <a:srgbClr val="002060"/>
                </a:solidFill>
              </a:rPr>
              <a:t>processing</a:t>
            </a:r>
            <a:r>
              <a:rPr lang="es-ES" sz="2800" dirty="0">
                <a:solidFill>
                  <a:srgbClr val="002060"/>
                </a:solidFill>
              </a:rPr>
              <a:t> </a:t>
            </a:r>
            <a:r>
              <a:rPr lang="es-ES" sz="2800" dirty="0" err="1">
                <a:solidFill>
                  <a:srgbClr val="002060"/>
                </a:solidFill>
              </a:rPr>
              <a:t>is</a:t>
            </a:r>
            <a:r>
              <a:rPr lang="es-ES" sz="2800" dirty="0">
                <a:solidFill>
                  <a:srgbClr val="002060"/>
                </a:solidFill>
              </a:rPr>
              <a:t> </a:t>
            </a:r>
            <a:r>
              <a:rPr lang="es-ES" sz="2800" dirty="0" err="1">
                <a:solidFill>
                  <a:srgbClr val="002060"/>
                </a:solidFill>
              </a:rPr>
              <a:t>divided</a:t>
            </a:r>
            <a:r>
              <a:rPr lang="es-ES" sz="2800" dirty="0">
                <a:solidFill>
                  <a:srgbClr val="002060"/>
                </a:solidFill>
              </a:rPr>
              <a:t> </a:t>
            </a:r>
            <a:r>
              <a:rPr lang="es-ES" sz="2800" dirty="0" err="1">
                <a:solidFill>
                  <a:srgbClr val="002060"/>
                </a:solidFill>
              </a:rPr>
              <a:t>into</a:t>
            </a:r>
            <a:r>
              <a:rPr lang="es-ES" sz="2800" dirty="0">
                <a:solidFill>
                  <a:srgbClr val="002060"/>
                </a:solidFill>
              </a:rPr>
              <a:t> </a:t>
            </a:r>
            <a:r>
              <a:rPr lang="es-ES" sz="2800" dirty="0" err="1">
                <a:solidFill>
                  <a:srgbClr val="002060"/>
                </a:solidFill>
              </a:rPr>
              <a:t>many</a:t>
            </a:r>
            <a:r>
              <a:rPr lang="es-ES" sz="2800" dirty="0">
                <a:solidFill>
                  <a:srgbClr val="002060"/>
                </a:solidFill>
              </a:rPr>
              <a:t> </a:t>
            </a:r>
            <a:r>
              <a:rPr lang="es-ES" sz="2800" dirty="0" err="1">
                <a:solidFill>
                  <a:srgbClr val="002060"/>
                </a:solidFill>
              </a:rPr>
              <a:t>small</a:t>
            </a:r>
            <a:r>
              <a:rPr lang="es-ES" sz="2800" dirty="0">
                <a:solidFill>
                  <a:srgbClr val="002060"/>
                </a:solidFill>
              </a:rPr>
              <a:t> </a:t>
            </a:r>
            <a:r>
              <a:rPr lang="es-ES" sz="2800" dirty="0" err="1">
                <a:solidFill>
                  <a:srgbClr val="002060"/>
                </a:solidFill>
              </a:rPr>
              <a:t>independent</a:t>
            </a:r>
            <a:r>
              <a:rPr lang="es-ES" sz="2800" dirty="0">
                <a:solidFill>
                  <a:srgbClr val="002060"/>
                </a:solidFill>
              </a:rPr>
              <a:t> </a:t>
            </a:r>
            <a:r>
              <a:rPr lang="es-ES" sz="2800" dirty="0" err="1">
                <a:solidFill>
                  <a:srgbClr val="002060"/>
                </a:solidFill>
              </a:rPr>
              <a:t>companies</a:t>
            </a:r>
            <a:r>
              <a:rPr lang="es-ES" sz="2800" dirty="0">
                <a:solidFill>
                  <a:srgbClr val="002060"/>
                </a:solidFill>
              </a:rPr>
              <a:t>. </a:t>
            </a:r>
          </a:p>
          <a:p>
            <a:pPr marL="457200" indent="-457200" algn="just">
              <a:buFont typeface="Wingdings" panose="05000000000000000000" pitchFamily="2" charset="2"/>
              <a:buChar char="§"/>
            </a:pPr>
            <a:r>
              <a:rPr lang="es-ES" sz="2800" dirty="0" err="1">
                <a:solidFill>
                  <a:srgbClr val="002060"/>
                </a:solidFill>
              </a:rPr>
              <a:t>Depending</a:t>
            </a:r>
            <a:r>
              <a:rPr lang="es-ES" sz="2800" dirty="0">
                <a:solidFill>
                  <a:srgbClr val="002060"/>
                </a:solidFill>
              </a:rPr>
              <a:t> </a:t>
            </a:r>
            <a:r>
              <a:rPr lang="es-ES" sz="2800" dirty="0" err="1">
                <a:solidFill>
                  <a:srgbClr val="002060"/>
                </a:solidFill>
              </a:rPr>
              <a:t>on</a:t>
            </a:r>
            <a:r>
              <a:rPr lang="es-ES" sz="2800" dirty="0">
                <a:solidFill>
                  <a:srgbClr val="002060"/>
                </a:solidFill>
              </a:rPr>
              <a:t> </a:t>
            </a:r>
            <a:r>
              <a:rPr lang="es-ES" sz="2800" dirty="0" err="1">
                <a:solidFill>
                  <a:srgbClr val="002060"/>
                </a:solidFill>
              </a:rPr>
              <a:t>the</a:t>
            </a:r>
            <a:r>
              <a:rPr lang="es-ES" sz="2800" dirty="0">
                <a:solidFill>
                  <a:srgbClr val="002060"/>
                </a:solidFill>
              </a:rPr>
              <a:t> </a:t>
            </a:r>
            <a:r>
              <a:rPr lang="es-ES" sz="2800" dirty="0" err="1">
                <a:solidFill>
                  <a:srgbClr val="002060"/>
                </a:solidFill>
              </a:rPr>
              <a:t>period</a:t>
            </a:r>
            <a:r>
              <a:rPr lang="es-ES" sz="2800" dirty="0">
                <a:solidFill>
                  <a:srgbClr val="002060"/>
                </a:solidFill>
              </a:rPr>
              <a:t> </a:t>
            </a:r>
            <a:r>
              <a:rPr lang="es-ES" sz="2800" dirty="0" err="1">
                <a:solidFill>
                  <a:srgbClr val="002060"/>
                </a:solidFill>
              </a:rPr>
              <a:t>of</a:t>
            </a:r>
            <a:r>
              <a:rPr lang="es-ES" sz="2800" dirty="0">
                <a:solidFill>
                  <a:srgbClr val="002060"/>
                </a:solidFill>
              </a:rPr>
              <a:t> </a:t>
            </a:r>
            <a:r>
              <a:rPr lang="es-ES" sz="2800" dirty="0" err="1">
                <a:solidFill>
                  <a:srgbClr val="002060"/>
                </a:solidFill>
              </a:rPr>
              <a:t>the</a:t>
            </a:r>
            <a:r>
              <a:rPr lang="es-ES" sz="2800" dirty="0">
                <a:solidFill>
                  <a:srgbClr val="002060"/>
                </a:solidFill>
              </a:rPr>
              <a:t> </a:t>
            </a:r>
            <a:r>
              <a:rPr lang="es-ES" sz="2800" dirty="0" err="1">
                <a:solidFill>
                  <a:srgbClr val="002060"/>
                </a:solidFill>
              </a:rPr>
              <a:t>year</a:t>
            </a:r>
            <a:r>
              <a:rPr lang="es-ES" sz="2800" dirty="0">
                <a:solidFill>
                  <a:srgbClr val="002060"/>
                </a:solidFill>
              </a:rPr>
              <a:t>, </a:t>
            </a:r>
            <a:r>
              <a:rPr lang="es-ES" sz="2800" dirty="0" err="1">
                <a:solidFill>
                  <a:srgbClr val="002060"/>
                </a:solidFill>
              </a:rPr>
              <a:t>different</a:t>
            </a:r>
            <a:r>
              <a:rPr lang="es-ES" sz="2800" dirty="0">
                <a:solidFill>
                  <a:srgbClr val="002060"/>
                </a:solidFill>
              </a:rPr>
              <a:t> </a:t>
            </a:r>
            <a:r>
              <a:rPr lang="es-ES" sz="2800" dirty="0" err="1">
                <a:solidFill>
                  <a:srgbClr val="002060"/>
                </a:solidFill>
              </a:rPr>
              <a:t>fishing</a:t>
            </a:r>
            <a:r>
              <a:rPr lang="es-ES" sz="2800" dirty="0">
                <a:solidFill>
                  <a:srgbClr val="002060"/>
                </a:solidFill>
              </a:rPr>
              <a:t> </a:t>
            </a:r>
            <a:r>
              <a:rPr lang="es-ES" sz="2800" dirty="0" err="1">
                <a:solidFill>
                  <a:srgbClr val="002060"/>
                </a:solidFill>
              </a:rPr>
              <a:t>areas</a:t>
            </a:r>
            <a:r>
              <a:rPr lang="es-ES" sz="2800" dirty="0">
                <a:solidFill>
                  <a:srgbClr val="002060"/>
                </a:solidFill>
              </a:rPr>
              <a:t> and </a:t>
            </a:r>
            <a:r>
              <a:rPr lang="es-ES" sz="2800" dirty="0" err="1">
                <a:solidFill>
                  <a:srgbClr val="002060"/>
                </a:solidFill>
              </a:rPr>
              <a:t>production</a:t>
            </a:r>
            <a:r>
              <a:rPr lang="es-ES" sz="2800" dirty="0">
                <a:solidFill>
                  <a:srgbClr val="002060"/>
                </a:solidFill>
              </a:rPr>
              <a:t> </a:t>
            </a:r>
            <a:r>
              <a:rPr lang="es-ES" sz="2800" dirty="0" err="1">
                <a:solidFill>
                  <a:srgbClr val="002060"/>
                </a:solidFill>
              </a:rPr>
              <a:t>sites</a:t>
            </a:r>
            <a:r>
              <a:rPr lang="es-ES" sz="2800" dirty="0">
                <a:solidFill>
                  <a:srgbClr val="002060"/>
                </a:solidFill>
              </a:rPr>
              <a:t> are </a:t>
            </a:r>
            <a:r>
              <a:rPr lang="es-ES" sz="2800" dirty="0" err="1">
                <a:solidFill>
                  <a:srgbClr val="002060"/>
                </a:solidFill>
              </a:rPr>
              <a:t>suitable</a:t>
            </a:r>
            <a:r>
              <a:rPr lang="es-ES" sz="2800" dirty="0">
                <a:solidFill>
                  <a:srgbClr val="002060"/>
                </a:solidFill>
              </a:rPr>
              <a:t>. </a:t>
            </a:r>
          </a:p>
          <a:p>
            <a:pPr marL="457200" indent="-457200" algn="just">
              <a:spcBef>
                <a:spcPts val="5"/>
              </a:spcBef>
              <a:buFont typeface="Wingdings" panose="05000000000000000000" pitchFamily="2" charset="2"/>
              <a:buChar char="§"/>
              <a:tabLst>
                <a:tab pos="612140" algn="l"/>
              </a:tabLst>
            </a:pPr>
            <a:r>
              <a:rPr lang="en-US" sz="2800" dirty="0">
                <a:solidFill>
                  <a:srgbClr val="002060"/>
                </a:solidFill>
              </a:rPr>
              <a:t>General lack of liquidity affecting to processors does not allow to wait for customer needs. </a:t>
            </a:r>
            <a:endParaRPr lang="es-ES" sz="2800" dirty="0">
              <a:solidFill>
                <a:srgbClr val="002060"/>
              </a:solidFill>
            </a:endParaRPr>
          </a:p>
          <a:p>
            <a:pPr marL="285750" indent="-285750">
              <a:buFontTx/>
              <a:buChar char="-"/>
            </a:pPr>
            <a:endParaRPr lang="es-ES" dirty="0"/>
          </a:p>
        </p:txBody>
      </p:sp>
      <p:sp>
        <p:nvSpPr>
          <p:cNvPr id="4" name="object 4">
            <a:extLst>
              <a:ext uri="{FF2B5EF4-FFF2-40B4-BE49-F238E27FC236}">
                <a16:creationId xmlns:a16="http://schemas.microsoft.com/office/drawing/2014/main" id="{60DA6176-7B61-4C3C-9FDF-B241635EE034}"/>
              </a:ext>
            </a:extLst>
          </p:cNvPr>
          <p:cNvSpPr/>
          <p:nvPr/>
        </p:nvSpPr>
        <p:spPr>
          <a:xfrm>
            <a:off x="2283126" y="6350393"/>
            <a:ext cx="9143999" cy="45720"/>
          </a:xfrm>
          <a:prstGeom prst="rect">
            <a:avLst/>
          </a:prstGeom>
          <a:blipFill>
            <a:blip r:embed="rId2" cstate="print"/>
            <a:stretch>
              <a:fillRect/>
            </a:stretch>
          </a:blipFill>
        </p:spPr>
        <p:txBody>
          <a:bodyPr wrap="square" lIns="0" tIns="0" rIns="0" bIns="0" rtlCol="0"/>
          <a:lstStyle/>
          <a:p>
            <a:endParaRPr/>
          </a:p>
        </p:txBody>
      </p:sp>
      <p:sp>
        <p:nvSpPr>
          <p:cNvPr id="6" name="object 6">
            <a:extLst>
              <a:ext uri="{FF2B5EF4-FFF2-40B4-BE49-F238E27FC236}">
                <a16:creationId xmlns:a16="http://schemas.microsoft.com/office/drawing/2014/main" id="{697B80C5-334E-4299-B4A8-B6ABAAAB0D57}"/>
              </a:ext>
            </a:extLst>
          </p:cNvPr>
          <p:cNvSpPr/>
          <p:nvPr/>
        </p:nvSpPr>
        <p:spPr>
          <a:xfrm>
            <a:off x="2310396" y="6552348"/>
            <a:ext cx="1835701" cy="149416"/>
          </a:xfrm>
          <a:prstGeom prst="rect">
            <a:avLst/>
          </a:prstGeom>
          <a:blipFill>
            <a:blip r:embed="rId3" cstate="print"/>
            <a:stretch>
              <a:fillRect/>
            </a:stretch>
          </a:blipFill>
        </p:spPr>
        <p:txBody>
          <a:bodyPr wrap="square" lIns="0" tIns="0" rIns="0" bIns="0" rtlCol="0"/>
          <a:lstStyle/>
          <a:p>
            <a:endParaRPr/>
          </a:p>
        </p:txBody>
      </p:sp>
      <p:sp>
        <p:nvSpPr>
          <p:cNvPr id="8" name="object 5">
            <a:extLst>
              <a:ext uri="{FF2B5EF4-FFF2-40B4-BE49-F238E27FC236}">
                <a16:creationId xmlns:a16="http://schemas.microsoft.com/office/drawing/2014/main" id="{BD815B5F-80F8-4724-8718-8CD425BF7EB7}"/>
              </a:ext>
            </a:extLst>
          </p:cNvPr>
          <p:cNvSpPr/>
          <p:nvPr/>
        </p:nvSpPr>
        <p:spPr>
          <a:xfrm>
            <a:off x="9464573" y="6507517"/>
            <a:ext cx="1563878" cy="146343"/>
          </a:xfrm>
          <a:prstGeom prst="rect">
            <a:avLst/>
          </a:prstGeom>
          <a:blipFill>
            <a:blip r:embed="rId4" cstate="print"/>
            <a:stretch>
              <a:fillRect/>
            </a:stretch>
          </a:blipFill>
        </p:spPr>
        <p:txBody>
          <a:bodyPr wrap="square" lIns="0" tIns="0" rIns="0" bIns="0" rtlCol="0"/>
          <a:lstStyle/>
          <a:p>
            <a:endParaRPr/>
          </a:p>
        </p:txBody>
      </p:sp>
      <p:sp>
        <p:nvSpPr>
          <p:cNvPr id="10" name="object 7">
            <a:extLst>
              <a:ext uri="{FF2B5EF4-FFF2-40B4-BE49-F238E27FC236}">
                <a16:creationId xmlns:a16="http://schemas.microsoft.com/office/drawing/2014/main" id="{0F7467AE-B504-4F19-BE45-376731DF6F50}"/>
              </a:ext>
            </a:extLst>
          </p:cNvPr>
          <p:cNvSpPr/>
          <p:nvPr/>
        </p:nvSpPr>
        <p:spPr>
          <a:xfrm>
            <a:off x="9516401" y="0"/>
            <a:ext cx="1057655" cy="605027"/>
          </a:xfrm>
          <a:prstGeom prst="rect">
            <a:avLst/>
          </a:prstGeom>
          <a:blipFill>
            <a:blip r:embed="rId5" cstate="print"/>
            <a:stretch>
              <a:fillRect/>
            </a:stretch>
          </a:blipFill>
        </p:spPr>
        <p:txBody>
          <a:bodyPr wrap="square" lIns="0" tIns="0" rIns="0" bIns="0" rtlCol="0"/>
          <a:lstStyle/>
          <a:p>
            <a:endParaRPr dirty="0"/>
          </a:p>
        </p:txBody>
      </p:sp>
      <p:sp>
        <p:nvSpPr>
          <p:cNvPr id="12" name="object 2">
            <a:extLst>
              <a:ext uri="{FF2B5EF4-FFF2-40B4-BE49-F238E27FC236}">
                <a16:creationId xmlns:a16="http://schemas.microsoft.com/office/drawing/2014/main" id="{49BB5752-6550-4B49-991F-1D49D03C9692}"/>
              </a:ext>
            </a:extLst>
          </p:cNvPr>
          <p:cNvSpPr/>
          <p:nvPr/>
        </p:nvSpPr>
        <p:spPr>
          <a:xfrm>
            <a:off x="3817405" y="61286"/>
            <a:ext cx="5417236" cy="431676"/>
          </a:xfrm>
          <a:prstGeom prst="rect">
            <a:avLst/>
          </a:prstGeom>
          <a:blipFill>
            <a:blip r:embed="rId6" cstate="print"/>
            <a:stretch>
              <a:fillRect/>
            </a:stretch>
          </a:blipFill>
        </p:spPr>
        <p:txBody>
          <a:bodyPr wrap="square" lIns="0" tIns="0" rIns="0" bIns="0" rtlCol="0"/>
          <a:lstStyle/>
          <a:p>
            <a:endParaRPr/>
          </a:p>
        </p:txBody>
      </p:sp>
      <p:sp>
        <p:nvSpPr>
          <p:cNvPr id="14" name="object 3">
            <a:extLst>
              <a:ext uri="{FF2B5EF4-FFF2-40B4-BE49-F238E27FC236}">
                <a16:creationId xmlns:a16="http://schemas.microsoft.com/office/drawing/2014/main" id="{F6B0811A-EEB9-49E5-B138-8002D36795D6}"/>
              </a:ext>
            </a:extLst>
          </p:cNvPr>
          <p:cNvSpPr/>
          <p:nvPr/>
        </p:nvSpPr>
        <p:spPr>
          <a:xfrm>
            <a:off x="2295317" y="596567"/>
            <a:ext cx="9131808" cy="45720"/>
          </a:xfrm>
          <a:prstGeom prst="rect">
            <a:avLst/>
          </a:prstGeom>
          <a:blipFill>
            <a:blip r:embed="rId7" cstate="print"/>
            <a:stretch>
              <a:fillRect/>
            </a:stretch>
          </a:blipFill>
        </p:spPr>
        <p:txBody>
          <a:bodyPr wrap="square" lIns="0" tIns="0" rIns="0" bIns="0" rtlCol="0"/>
          <a:lstStyle/>
          <a:p>
            <a:endParaRPr/>
          </a:p>
        </p:txBody>
      </p:sp>
      <p:sp>
        <p:nvSpPr>
          <p:cNvPr id="16" name="object 5">
            <a:extLst>
              <a:ext uri="{FF2B5EF4-FFF2-40B4-BE49-F238E27FC236}">
                <a16:creationId xmlns:a16="http://schemas.microsoft.com/office/drawing/2014/main" id="{80EBF57E-FDDF-4716-A8B4-0F20396DE257}"/>
              </a:ext>
            </a:extLst>
          </p:cNvPr>
          <p:cNvSpPr/>
          <p:nvPr/>
        </p:nvSpPr>
        <p:spPr>
          <a:xfrm>
            <a:off x="9464573" y="6475377"/>
            <a:ext cx="1724059" cy="217925"/>
          </a:xfrm>
          <a:prstGeom prst="rect">
            <a:avLst/>
          </a:prstGeom>
          <a:blipFill>
            <a:blip r:embed="rId4"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590865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bject 2"/>
          <p:cNvSpPr txBox="1">
            <a:spLocks noGrp="1"/>
          </p:cNvSpPr>
          <p:nvPr>
            <p:ph type="title"/>
          </p:nvPr>
        </p:nvSpPr>
        <p:spPr>
          <a:xfrm>
            <a:off x="207897" y="2074362"/>
            <a:ext cx="3041386" cy="2756430"/>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marL="90170" algn="ctr"/>
            <a:r>
              <a:rPr lang="en-US" sz="2000" b="1" kern="1200" spc="-5" dirty="0">
                <a:solidFill>
                  <a:srgbClr val="FFFFFF"/>
                </a:solidFill>
                <a:effectLst>
                  <a:outerShdw blurRad="38100" dist="38100" dir="2700000" algn="tl">
                    <a:srgbClr val="000000">
                      <a:alpha val="43137"/>
                    </a:srgbClr>
                  </a:outerShdw>
                </a:effectLst>
                <a:latin typeface="+mj-lt"/>
                <a:ea typeface="+mj-ea"/>
                <a:cs typeface="+mj-cs"/>
              </a:rPr>
              <a:t>THE </a:t>
            </a:r>
            <a:r>
              <a:rPr lang="en-US" sz="2000" b="1" spc="-5" dirty="0">
                <a:solidFill>
                  <a:srgbClr val="FFFFFF"/>
                </a:solidFill>
                <a:effectLst>
                  <a:outerShdw blurRad="38100" dist="38100" dir="2700000" algn="tl">
                    <a:srgbClr val="000000">
                      <a:alpha val="43137"/>
                    </a:srgbClr>
                  </a:outerShdw>
                </a:effectLst>
              </a:rPr>
              <a:t>OPPORTUNITIIES </a:t>
            </a:r>
            <a:r>
              <a:rPr lang="en-US" sz="2000" b="1" kern="1200" spc="-5" dirty="0">
                <a:solidFill>
                  <a:srgbClr val="FFFFFF"/>
                </a:solidFill>
                <a:effectLst>
                  <a:outerShdw blurRad="38100" dist="38100" dir="2700000" algn="tl">
                    <a:srgbClr val="000000">
                      <a:alpha val="43137"/>
                    </a:srgbClr>
                  </a:outerShdw>
                </a:effectLst>
                <a:latin typeface="+mj-lt"/>
                <a:ea typeface="+mj-ea"/>
                <a:cs typeface="+mj-cs"/>
              </a:rPr>
              <a:t> STARTED IN 2018 </a:t>
            </a:r>
            <a:endParaRPr lang="en-US" sz="2000" b="1" kern="1200" dirty="0">
              <a:solidFill>
                <a:srgbClr val="FFFFFF"/>
              </a:solidFill>
              <a:effectLst>
                <a:outerShdw blurRad="38100" dist="38100" dir="2700000" algn="tl">
                  <a:srgbClr val="000000">
                    <a:alpha val="43137"/>
                  </a:srgbClr>
                </a:outerShdw>
              </a:effectLst>
              <a:latin typeface="+mj-lt"/>
              <a:ea typeface="+mj-ea"/>
              <a:cs typeface="+mj-cs"/>
            </a:endParaRPr>
          </a:p>
        </p:txBody>
      </p:sp>
      <p:sp>
        <p:nvSpPr>
          <p:cNvPr id="3" name="CuadroTexto 2">
            <a:extLst>
              <a:ext uri="{FF2B5EF4-FFF2-40B4-BE49-F238E27FC236}">
                <a16:creationId xmlns:a16="http://schemas.microsoft.com/office/drawing/2014/main" id="{F1FA4AA9-1DED-473C-8C4B-BA31FA3154BD}"/>
              </a:ext>
            </a:extLst>
          </p:cNvPr>
          <p:cNvSpPr txBox="1"/>
          <p:nvPr/>
        </p:nvSpPr>
        <p:spPr>
          <a:xfrm>
            <a:off x="3020496" y="803211"/>
            <a:ext cx="8361734" cy="584775"/>
          </a:xfrm>
          <a:prstGeom prst="rect">
            <a:avLst/>
          </a:prstGeom>
          <a:noFill/>
          <a:ln w="38100">
            <a:solidFill>
              <a:schemeClr val="accent1"/>
            </a:solidFill>
          </a:ln>
        </p:spPr>
        <p:txBody>
          <a:bodyPr wrap="square" rtlCol="0">
            <a:spAutoFit/>
          </a:bodyPr>
          <a:lstStyle/>
          <a:p>
            <a:pPr algn="ctr"/>
            <a:r>
              <a:rPr lang="es-ES" sz="3200" b="1" dirty="0" err="1">
                <a:solidFill>
                  <a:srgbClr val="002060"/>
                </a:solidFill>
              </a:rPr>
              <a:t>We</a:t>
            </a:r>
            <a:r>
              <a:rPr lang="es-ES" sz="3200" b="1" dirty="0">
                <a:solidFill>
                  <a:srgbClr val="002060"/>
                </a:solidFill>
              </a:rPr>
              <a:t> </a:t>
            </a:r>
            <a:r>
              <a:rPr lang="es-ES" sz="3200" b="1" dirty="0" err="1">
                <a:solidFill>
                  <a:srgbClr val="002060"/>
                </a:solidFill>
              </a:rPr>
              <a:t>created</a:t>
            </a:r>
            <a:r>
              <a:rPr lang="es-ES" sz="3200" b="1" dirty="0">
                <a:solidFill>
                  <a:srgbClr val="002060"/>
                </a:solidFill>
              </a:rPr>
              <a:t> a new </a:t>
            </a:r>
            <a:r>
              <a:rPr lang="es-ES" sz="3200" b="1" dirty="0" err="1">
                <a:solidFill>
                  <a:srgbClr val="002060"/>
                </a:solidFill>
              </a:rPr>
              <a:t>category</a:t>
            </a:r>
            <a:r>
              <a:rPr lang="es-ES" sz="3200" b="1" dirty="0">
                <a:solidFill>
                  <a:srgbClr val="002060"/>
                </a:solidFill>
              </a:rPr>
              <a:t> </a:t>
            </a:r>
            <a:r>
              <a:rPr lang="es-ES" sz="3200" b="1" dirty="0" err="1">
                <a:solidFill>
                  <a:srgbClr val="002060"/>
                </a:solidFill>
              </a:rPr>
              <a:t>of</a:t>
            </a:r>
            <a:r>
              <a:rPr lang="es-ES" sz="3200" b="1" dirty="0">
                <a:solidFill>
                  <a:srgbClr val="002060"/>
                </a:solidFill>
              </a:rPr>
              <a:t> </a:t>
            </a:r>
            <a:r>
              <a:rPr lang="es-ES" sz="3200" b="1" dirty="0" err="1">
                <a:solidFill>
                  <a:srgbClr val="002060"/>
                </a:solidFill>
              </a:rPr>
              <a:t>shrimp</a:t>
            </a:r>
            <a:r>
              <a:rPr lang="es-ES" sz="3200" b="1" dirty="0">
                <a:solidFill>
                  <a:srgbClr val="002060"/>
                </a:solidFill>
              </a:rPr>
              <a:t> wild catch  </a:t>
            </a:r>
          </a:p>
        </p:txBody>
      </p:sp>
      <p:sp>
        <p:nvSpPr>
          <p:cNvPr id="5" name="CuadroTexto 4">
            <a:extLst>
              <a:ext uri="{FF2B5EF4-FFF2-40B4-BE49-F238E27FC236}">
                <a16:creationId xmlns:a16="http://schemas.microsoft.com/office/drawing/2014/main" id="{E972847D-C6BD-4320-AA3C-140F6047EC6D}"/>
              </a:ext>
            </a:extLst>
          </p:cNvPr>
          <p:cNvSpPr txBox="1"/>
          <p:nvPr/>
        </p:nvSpPr>
        <p:spPr>
          <a:xfrm>
            <a:off x="3661588" y="1727292"/>
            <a:ext cx="7263580" cy="4062651"/>
          </a:xfrm>
          <a:prstGeom prst="rect">
            <a:avLst/>
          </a:prstGeom>
          <a:noFill/>
        </p:spPr>
        <p:txBody>
          <a:bodyPr wrap="square" rtlCol="0">
            <a:spAutoFit/>
          </a:bodyPr>
          <a:lstStyle/>
          <a:p>
            <a:pPr marL="457200" indent="-457200" algn="just">
              <a:buFont typeface="Wingdings" panose="05000000000000000000" pitchFamily="2" charset="2"/>
              <a:buChar char="§"/>
            </a:pPr>
            <a:r>
              <a:rPr lang="es-ES" sz="2000" dirty="0" err="1">
                <a:solidFill>
                  <a:srgbClr val="002060"/>
                </a:solidFill>
              </a:rPr>
              <a:t>We</a:t>
            </a:r>
            <a:r>
              <a:rPr lang="es-ES" sz="2000" dirty="0">
                <a:solidFill>
                  <a:srgbClr val="002060"/>
                </a:solidFill>
              </a:rPr>
              <a:t> produce single </a:t>
            </a:r>
            <a:r>
              <a:rPr lang="es-ES" sz="2000" dirty="0" err="1">
                <a:solidFill>
                  <a:srgbClr val="002060"/>
                </a:solidFill>
              </a:rPr>
              <a:t>frozen</a:t>
            </a:r>
            <a:r>
              <a:rPr lang="es-ES" sz="2000" dirty="0">
                <a:solidFill>
                  <a:srgbClr val="002060"/>
                </a:solidFill>
              </a:rPr>
              <a:t> free </a:t>
            </a:r>
            <a:r>
              <a:rPr lang="es-ES" sz="2000" dirty="0" err="1">
                <a:solidFill>
                  <a:srgbClr val="002060"/>
                </a:solidFill>
              </a:rPr>
              <a:t>chemical</a:t>
            </a:r>
            <a:r>
              <a:rPr lang="es-ES" sz="2000" dirty="0">
                <a:solidFill>
                  <a:srgbClr val="002060"/>
                </a:solidFill>
              </a:rPr>
              <a:t> </a:t>
            </a:r>
            <a:r>
              <a:rPr lang="es-ES" sz="2000" dirty="0" err="1">
                <a:solidFill>
                  <a:srgbClr val="002060"/>
                </a:solidFill>
              </a:rPr>
              <a:t>product</a:t>
            </a:r>
            <a:r>
              <a:rPr lang="es-ES" sz="2000" dirty="0">
                <a:solidFill>
                  <a:srgbClr val="002060"/>
                </a:solidFill>
              </a:rPr>
              <a:t>. </a:t>
            </a:r>
          </a:p>
          <a:p>
            <a:pPr marL="457200" indent="-457200" algn="just">
              <a:buFont typeface="Wingdings" panose="05000000000000000000" pitchFamily="2" charset="2"/>
              <a:buChar char="§"/>
            </a:pPr>
            <a:r>
              <a:rPr lang="es-ES" sz="2000" dirty="0" err="1">
                <a:solidFill>
                  <a:srgbClr val="002060"/>
                </a:solidFill>
              </a:rPr>
              <a:t>We</a:t>
            </a:r>
            <a:r>
              <a:rPr lang="es-ES" sz="2000" dirty="0">
                <a:solidFill>
                  <a:srgbClr val="002060"/>
                </a:solidFill>
              </a:rPr>
              <a:t> </a:t>
            </a:r>
            <a:r>
              <a:rPr lang="es-ES" sz="2000" dirty="0" err="1">
                <a:solidFill>
                  <a:srgbClr val="002060"/>
                </a:solidFill>
              </a:rPr>
              <a:t>have</a:t>
            </a:r>
            <a:r>
              <a:rPr lang="es-ES" sz="2000" dirty="0">
                <a:solidFill>
                  <a:srgbClr val="002060"/>
                </a:solidFill>
              </a:rPr>
              <a:t> </a:t>
            </a:r>
            <a:r>
              <a:rPr lang="es-ES" sz="2000" dirty="0" err="1">
                <a:solidFill>
                  <a:srgbClr val="002060"/>
                </a:solidFill>
              </a:rPr>
              <a:t>the</a:t>
            </a:r>
            <a:r>
              <a:rPr lang="es-ES" sz="2000" dirty="0">
                <a:solidFill>
                  <a:srgbClr val="002060"/>
                </a:solidFill>
              </a:rPr>
              <a:t> </a:t>
            </a:r>
            <a:r>
              <a:rPr lang="es-ES" sz="2000" dirty="0" err="1">
                <a:solidFill>
                  <a:srgbClr val="002060"/>
                </a:solidFill>
              </a:rPr>
              <a:t>best</a:t>
            </a:r>
            <a:r>
              <a:rPr lang="es-ES" sz="2000" dirty="0">
                <a:solidFill>
                  <a:srgbClr val="002060"/>
                </a:solidFill>
              </a:rPr>
              <a:t> </a:t>
            </a:r>
            <a:r>
              <a:rPr lang="es-ES" sz="2000" dirty="0" err="1">
                <a:solidFill>
                  <a:srgbClr val="002060"/>
                </a:solidFill>
              </a:rPr>
              <a:t>possible</a:t>
            </a:r>
            <a:r>
              <a:rPr lang="es-ES" sz="2000" dirty="0">
                <a:solidFill>
                  <a:srgbClr val="002060"/>
                </a:solidFill>
              </a:rPr>
              <a:t> </a:t>
            </a:r>
            <a:r>
              <a:rPr lang="es-ES" sz="2000" dirty="0" err="1">
                <a:solidFill>
                  <a:srgbClr val="002060"/>
                </a:solidFill>
              </a:rPr>
              <a:t>partner</a:t>
            </a:r>
            <a:r>
              <a:rPr lang="es-ES" sz="2000" dirty="0">
                <a:solidFill>
                  <a:srgbClr val="002060"/>
                </a:solidFill>
              </a:rPr>
              <a:t> </a:t>
            </a:r>
            <a:r>
              <a:rPr lang="es-ES" sz="2000" dirty="0" err="1">
                <a:solidFill>
                  <a:srgbClr val="002060"/>
                </a:solidFill>
              </a:rPr>
              <a:t>for</a:t>
            </a:r>
            <a:r>
              <a:rPr lang="es-ES" sz="2000" dirty="0">
                <a:solidFill>
                  <a:srgbClr val="002060"/>
                </a:solidFill>
              </a:rPr>
              <a:t> </a:t>
            </a:r>
            <a:r>
              <a:rPr lang="es-ES" sz="2000" dirty="0" err="1">
                <a:solidFill>
                  <a:srgbClr val="002060"/>
                </a:solidFill>
              </a:rPr>
              <a:t>our</a:t>
            </a:r>
            <a:r>
              <a:rPr lang="es-ES" sz="2000" dirty="0">
                <a:solidFill>
                  <a:srgbClr val="002060"/>
                </a:solidFill>
              </a:rPr>
              <a:t> </a:t>
            </a:r>
            <a:r>
              <a:rPr lang="es-ES" sz="2000" dirty="0" err="1">
                <a:solidFill>
                  <a:srgbClr val="002060"/>
                </a:solidFill>
              </a:rPr>
              <a:t>production</a:t>
            </a:r>
            <a:r>
              <a:rPr lang="es-ES" sz="2000" dirty="0">
                <a:solidFill>
                  <a:srgbClr val="002060"/>
                </a:solidFill>
              </a:rPr>
              <a:t> plan in Puerto Madryn, </a:t>
            </a:r>
            <a:r>
              <a:rPr lang="es-ES" sz="2000" dirty="0" err="1">
                <a:solidFill>
                  <a:srgbClr val="002060"/>
                </a:solidFill>
              </a:rPr>
              <a:t>fully</a:t>
            </a:r>
            <a:r>
              <a:rPr lang="es-ES" sz="2000" dirty="0">
                <a:solidFill>
                  <a:srgbClr val="002060"/>
                </a:solidFill>
              </a:rPr>
              <a:t> </a:t>
            </a:r>
            <a:r>
              <a:rPr lang="es-ES" sz="2000" dirty="0" err="1">
                <a:solidFill>
                  <a:srgbClr val="002060"/>
                </a:solidFill>
              </a:rPr>
              <a:t>commited</a:t>
            </a:r>
            <a:r>
              <a:rPr lang="es-ES" sz="2000" dirty="0">
                <a:solidFill>
                  <a:srgbClr val="002060"/>
                </a:solidFill>
              </a:rPr>
              <a:t> </a:t>
            </a:r>
            <a:r>
              <a:rPr lang="es-ES" sz="2000" dirty="0" err="1">
                <a:solidFill>
                  <a:srgbClr val="002060"/>
                </a:solidFill>
              </a:rPr>
              <a:t>with</a:t>
            </a:r>
            <a:r>
              <a:rPr lang="es-ES" sz="2000" dirty="0">
                <a:solidFill>
                  <a:srgbClr val="002060"/>
                </a:solidFill>
              </a:rPr>
              <a:t> </a:t>
            </a:r>
            <a:r>
              <a:rPr lang="es-ES" sz="2000" dirty="0" err="1">
                <a:solidFill>
                  <a:srgbClr val="002060"/>
                </a:solidFill>
              </a:rPr>
              <a:t>this</a:t>
            </a:r>
            <a:r>
              <a:rPr lang="es-ES" sz="2000" dirty="0">
                <a:solidFill>
                  <a:srgbClr val="002060"/>
                </a:solidFill>
              </a:rPr>
              <a:t> Project. </a:t>
            </a:r>
          </a:p>
          <a:p>
            <a:pPr marL="457200" indent="-457200" algn="just">
              <a:buFont typeface="Wingdings" panose="05000000000000000000" pitchFamily="2" charset="2"/>
              <a:buChar char="§"/>
            </a:pPr>
            <a:r>
              <a:rPr lang="es-ES" sz="2000" dirty="0" err="1">
                <a:solidFill>
                  <a:srgbClr val="002060"/>
                </a:solidFill>
              </a:rPr>
              <a:t>Investment</a:t>
            </a:r>
            <a:r>
              <a:rPr lang="es-ES" sz="2000" dirty="0">
                <a:solidFill>
                  <a:srgbClr val="002060"/>
                </a:solidFill>
              </a:rPr>
              <a:t> plan </a:t>
            </a:r>
            <a:r>
              <a:rPr lang="es-ES" sz="2000" dirty="0" err="1">
                <a:solidFill>
                  <a:srgbClr val="002060"/>
                </a:solidFill>
              </a:rPr>
              <a:t>already</a:t>
            </a:r>
            <a:r>
              <a:rPr lang="es-ES" sz="2000" dirty="0">
                <a:solidFill>
                  <a:srgbClr val="002060"/>
                </a:solidFill>
              </a:rPr>
              <a:t> </a:t>
            </a:r>
            <a:r>
              <a:rPr lang="es-ES" sz="2000" dirty="0" err="1">
                <a:solidFill>
                  <a:srgbClr val="002060"/>
                </a:solidFill>
              </a:rPr>
              <a:t>approved</a:t>
            </a:r>
            <a:r>
              <a:rPr lang="es-ES" sz="2000" dirty="0">
                <a:solidFill>
                  <a:srgbClr val="002060"/>
                </a:solidFill>
              </a:rPr>
              <a:t> </a:t>
            </a:r>
            <a:r>
              <a:rPr lang="es-ES" sz="2000" dirty="0" err="1">
                <a:solidFill>
                  <a:srgbClr val="002060"/>
                </a:solidFill>
              </a:rPr>
              <a:t>to</a:t>
            </a:r>
            <a:r>
              <a:rPr lang="es-ES" sz="2000" dirty="0">
                <a:solidFill>
                  <a:srgbClr val="002060"/>
                </a:solidFill>
              </a:rPr>
              <a:t> </a:t>
            </a:r>
            <a:r>
              <a:rPr lang="es-ES" sz="2000" dirty="0" err="1">
                <a:solidFill>
                  <a:srgbClr val="002060"/>
                </a:solidFill>
              </a:rPr>
              <a:t>have</a:t>
            </a:r>
            <a:r>
              <a:rPr lang="es-ES" sz="2000" dirty="0">
                <a:solidFill>
                  <a:srgbClr val="002060"/>
                </a:solidFill>
              </a:rPr>
              <a:t> </a:t>
            </a:r>
            <a:r>
              <a:rPr lang="es-ES" sz="2000" dirty="0" err="1">
                <a:solidFill>
                  <a:srgbClr val="002060"/>
                </a:solidFill>
              </a:rPr>
              <a:t>three</a:t>
            </a:r>
            <a:r>
              <a:rPr lang="es-ES" sz="2000" dirty="0">
                <a:solidFill>
                  <a:srgbClr val="002060"/>
                </a:solidFill>
              </a:rPr>
              <a:t> </a:t>
            </a:r>
            <a:r>
              <a:rPr lang="es-ES" sz="2000" dirty="0" err="1">
                <a:solidFill>
                  <a:srgbClr val="002060"/>
                </a:solidFill>
              </a:rPr>
              <a:t>factories</a:t>
            </a:r>
            <a:r>
              <a:rPr lang="es-ES" sz="2000" dirty="0">
                <a:solidFill>
                  <a:srgbClr val="002060"/>
                </a:solidFill>
              </a:rPr>
              <a:t> (</a:t>
            </a:r>
            <a:r>
              <a:rPr lang="es-ES" sz="2000" dirty="0" err="1">
                <a:solidFill>
                  <a:srgbClr val="002060"/>
                </a:solidFill>
              </a:rPr>
              <a:t>one</a:t>
            </a:r>
            <a:r>
              <a:rPr lang="es-ES" sz="2000" dirty="0">
                <a:solidFill>
                  <a:srgbClr val="002060"/>
                </a:solidFill>
              </a:rPr>
              <a:t> </a:t>
            </a:r>
            <a:r>
              <a:rPr lang="es-ES" sz="2000" dirty="0" err="1">
                <a:solidFill>
                  <a:srgbClr val="002060"/>
                </a:solidFill>
              </a:rPr>
              <a:t>exclusively</a:t>
            </a:r>
            <a:r>
              <a:rPr lang="es-ES" sz="2000" dirty="0">
                <a:solidFill>
                  <a:srgbClr val="002060"/>
                </a:solidFill>
              </a:rPr>
              <a:t> </a:t>
            </a:r>
            <a:r>
              <a:rPr lang="es-ES" sz="2000" dirty="0" err="1">
                <a:solidFill>
                  <a:srgbClr val="002060"/>
                </a:solidFill>
              </a:rPr>
              <a:t>dedicated</a:t>
            </a:r>
            <a:r>
              <a:rPr lang="es-ES" sz="2000" dirty="0">
                <a:solidFill>
                  <a:srgbClr val="002060"/>
                </a:solidFill>
              </a:rPr>
              <a:t> Free Chemical </a:t>
            </a:r>
            <a:r>
              <a:rPr lang="es-ES" sz="2000" dirty="0" err="1">
                <a:solidFill>
                  <a:srgbClr val="002060"/>
                </a:solidFill>
              </a:rPr>
              <a:t>processing</a:t>
            </a:r>
            <a:r>
              <a:rPr lang="es-ES" sz="2000" dirty="0">
                <a:solidFill>
                  <a:srgbClr val="002060"/>
                </a:solidFill>
              </a:rPr>
              <a:t>) and </a:t>
            </a:r>
            <a:r>
              <a:rPr lang="es-ES" sz="2000" dirty="0" err="1">
                <a:solidFill>
                  <a:srgbClr val="002060"/>
                </a:solidFill>
              </a:rPr>
              <a:t>improved</a:t>
            </a:r>
            <a:r>
              <a:rPr lang="es-ES" sz="2000" dirty="0">
                <a:solidFill>
                  <a:srgbClr val="002060"/>
                </a:solidFill>
              </a:rPr>
              <a:t> </a:t>
            </a:r>
            <a:r>
              <a:rPr lang="es-ES" sz="2000" dirty="0" err="1">
                <a:solidFill>
                  <a:srgbClr val="002060"/>
                </a:solidFill>
              </a:rPr>
              <a:t>coldstorage</a:t>
            </a:r>
            <a:r>
              <a:rPr lang="es-ES" sz="2000" dirty="0">
                <a:solidFill>
                  <a:srgbClr val="002060"/>
                </a:solidFill>
              </a:rPr>
              <a:t> </a:t>
            </a:r>
            <a:r>
              <a:rPr lang="es-ES" sz="2000" dirty="0" err="1">
                <a:solidFill>
                  <a:srgbClr val="002060"/>
                </a:solidFill>
              </a:rPr>
              <a:t>capacity</a:t>
            </a:r>
            <a:r>
              <a:rPr lang="es-ES" sz="2000" dirty="0">
                <a:solidFill>
                  <a:srgbClr val="002060"/>
                </a:solidFill>
              </a:rPr>
              <a:t>.</a:t>
            </a:r>
          </a:p>
          <a:p>
            <a:pPr marL="457200" indent="-457200" algn="just">
              <a:buFont typeface="Wingdings" panose="05000000000000000000" pitchFamily="2" charset="2"/>
              <a:buChar char="§"/>
            </a:pPr>
            <a:r>
              <a:rPr lang="es-ES" sz="2000" dirty="0" err="1">
                <a:solidFill>
                  <a:srgbClr val="002060"/>
                </a:solidFill>
              </a:rPr>
              <a:t>We</a:t>
            </a:r>
            <a:r>
              <a:rPr lang="es-ES" sz="2000" dirty="0">
                <a:solidFill>
                  <a:srgbClr val="002060"/>
                </a:solidFill>
              </a:rPr>
              <a:t> work </a:t>
            </a:r>
            <a:r>
              <a:rPr lang="es-ES" sz="2000" dirty="0" err="1">
                <a:solidFill>
                  <a:srgbClr val="002060"/>
                </a:solidFill>
              </a:rPr>
              <a:t>all</a:t>
            </a:r>
            <a:r>
              <a:rPr lang="es-ES" sz="2000" dirty="0">
                <a:solidFill>
                  <a:srgbClr val="002060"/>
                </a:solidFill>
              </a:rPr>
              <a:t> </a:t>
            </a:r>
            <a:r>
              <a:rPr lang="es-ES" sz="2000" dirty="0" err="1">
                <a:solidFill>
                  <a:srgbClr val="002060"/>
                </a:solidFill>
              </a:rPr>
              <a:t>year</a:t>
            </a:r>
            <a:r>
              <a:rPr lang="es-ES" sz="2000" dirty="0">
                <a:solidFill>
                  <a:srgbClr val="002060"/>
                </a:solidFill>
              </a:rPr>
              <a:t> </a:t>
            </a:r>
            <a:r>
              <a:rPr lang="es-ES" sz="2000" dirty="0" err="1">
                <a:solidFill>
                  <a:srgbClr val="002060"/>
                </a:solidFill>
              </a:rPr>
              <a:t>through</a:t>
            </a:r>
            <a:r>
              <a:rPr lang="es-ES" sz="2000" dirty="0">
                <a:solidFill>
                  <a:srgbClr val="002060"/>
                </a:solidFill>
              </a:rPr>
              <a:t>, </a:t>
            </a:r>
            <a:r>
              <a:rPr lang="es-ES" sz="2000" dirty="0" err="1">
                <a:solidFill>
                  <a:srgbClr val="002060"/>
                </a:solidFill>
              </a:rPr>
              <a:t>fishing</a:t>
            </a:r>
            <a:r>
              <a:rPr lang="es-ES" sz="2000" dirty="0">
                <a:solidFill>
                  <a:srgbClr val="002060"/>
                </a:solidFill>
              </a:rPr>
              <a:t> </a:t>
            </a:r>
            <a:r>
              <a:rPr lang="es-ES" sz="2000" dirty="0" err="1">
                <a:solidFill>
                  <a:srgbClr val="002060"/>
                </a:solidFill>
              </a:rPr>
              <a:t>during</a:t>
            </a:r>
            <a:r>
              <a:rPr lang="es-ES" sz="2000" dirty="0">
                <a:solidFill>
                  <a:srgbClr val="002060"/>
                </a:solidFill>
              </a:rPr>
              <a:t> </a:t>
            </a:r>
            <a:r>
              <a:rPr lang="es-ES" sz="2000" dirty="0" err="1">
                <a:solidFill>
                  <a:srgbClr val="002060"/>
                </a:solidFill>
              </a:rPr>
              <a:t>Province</a:t>
            </a:r>
            <a:r>
              <a:rPr lang="es-ES" sz="2000" dirty="0">
                <a:solidFill>
                  <a:srgbClr val="002060"/>
                </a:solidFill>
              </a:rPr>
              <a:t> and </a:t>
            </a:r>
            <a:r>
              <a:rPr lang="es-ES" sz="2000" dirty="0" err="1">
                <a:solidFill>
                  <a:srgbClr val="002060"/>
                </a:solidFill>
              </a:rPr>
              <a:t>National</a:t>
            </a:r>
            <a:r>
              <a:rPr lang="es-ES" sz="2000" dirty="0">
                <a:solidFill>
                  <a:srgbClr val="002060"/>
                </a:solidFill>
              </a:rPr>
              <a:t> </a:t>
            </a:r>
            <a:r>
              <a:rPr lang="es-ES" sz="2000" dirty="0" err="1">
                <a:solidFill>
                  <a:srgbClr val="002060"/>
                </a:solidFill>
              </a:rPr>
              <a:t>Campaigns</a:t>
            </a:r>
            <a:r>
              <a:rPr lang="es-ES" sz="2000" dirty="0">
                <a:solidFill>
                  <a:srgbClr val="002060"/>
                </a:solidFill>
              </a:rPr>
              <a:t> (11 </a:t>
            </a:r>
            <a:r>
              <a:rPr lang="es-ES" sz="2000" dirty="0" err="1">
                <a:solidFill>
                  <a:srgbClr val="002060"/>
                </a:solidFill>
              </a:rPr>
              <a:t>months</a:t>
            </a:r>
            <a:r>
              <a:rPr lang="es-ES" sz="2000" dirty="0">
                <a:solidFill>
                  <a:srgbClr val="002060"/>
                </a:solidFill>
              </a:rPr>
              <a:t>).</a:t>
            </a:r>
          </a:p>
          <a:p>
            <a:pPr marL="457200" indent="-457200" algn="just">
              <a:buFont typeface="Wingdings" panose="05000000000000000000" pitchFamily="2" charset="2"/>
              <a:buChar char="§"/>
            </a:pPr>
            <a:r>
              <a:rPr lang="es-ES" sz="2000" dirty="0" err="1">
                <a:solidFill>
                  <a:srgbClr val="002060"/>
                </a:solidFill>
              </a:rPr>
              <a:t>We</a:t>
            </a:r>
            <a:r>
              <a:rPr lang="es-ES" sz="2000" dirty="0">
                <a:solidFill>
                  <a:srgbClr val="002060"/>
                </a:solidFill>
              </a:rPr>
              <a:t> control </a:t>
            </a:r>
            <a:r>
              <a:rPr lang="es-ES" sz="2000" dirty="0" err="1">
                <a:solidFill>
                  <a:srgbClr val="002060"/>
                </a:solidFill>
              </a:rPr>
              <a:t>temperature</a:t>
            </a:r>
            <a:r>
              <a:rPr lang="es-ES" sz="2000" dirty="0">
                <a:solidFill>
                  <a:srgbClr val="002060"/>
                </a:solidFill>
              </a:rPr>
              <a:t> </a:t>
            </a:r>
            <a:r>
              <a:rPr lang="es-ES" sz="2000" dirty="0" err="1">
                <a:solidFill>
                  <a:srgbClr val="002060"/>
                </a:solidFill>
              </a:rPr>
              <a:t>during</a:t>
            </a:r>
            <a:r>
              <a:rPr lang="es-ES" sz="2000" dirty="0">
                <a:solidFill>
                  <a:srgbClr val="002060"/>
                </a:solidFill>
              </a:rPr>
              <a:t> </a:t>
            </a:r>
            <a:r>
              <a:rPr lang="es-ES" sz="2000" dirty="0" err="1">
                <a:solidFill>
                  <a:srgbClr val="002060"/>
                </a:solidFill>
              </a:rPr>
              <a:t>all</a:t>
            </a:r>
            <a:r>
              <a:rPr lang="es-ES" sz="2000" dirty="0">
                <a:solidFill>
                  <a:srgbClr val="002060"/>
                </a:solidFill>
              </a:rPr>
              <a:t> </a:t>
            </a:r>
            <a:r>
              <a:rPr lang="es-ES" sz="2000" dirty="0" err="1">
                <a:solidFill>
                  <a:srgbClr val="002060"/>
                </a:solidFill>
              </a:rPr>
              <a:t>the</a:t>
            </a:r>
            <a:r>
              <a:rPr lang="es-ES" sz="2000" dirty="0">
                <a:solidFill>
                  <a:srgbClr val="002060"/>
                </a:solidFill>
              </a:rPr>
              <a:t> </a:t>
            </a:r>
            <a:r>
              <a:rPr lang="es-ES" sz="2000" dirty="0" err="1">
                <a:solidFill>
                  <a:srgbClr val="002060"/>
                </a:solidFill>
              </a:rPr>
              <a:t>process</a:t>
            </a:r>
            <a:r>
              <a:rPr lang="es-ES" sz="2000" dirty="0">
                <a:solidFill>
                  <a:srgbClr val="002060"/>
                </a:solidFill>
              </a:rPr>
              <a:t>.</a:t>
            </a:r>
          </a:p>
          <a:p>
            <a:pPr marL="457200" indent="-457200" algn="just">
              <a:buFont typeface="Wingdings" panose="05000000000000000000" pitchFamily="2" charset="2"/>
              <a:buChar char="§"/>
            </a:pPr>
            <a:r>
              <a:rPr lang="es-ES" sz="2000" dirty="0">
                <a:solidFill>
                  <a:srgbClr val="002060"/>
                </a:solidFill>
              </a:rPr>
              <a:t>So </a:t>
            </a:r>
            <a:r>
              <a:rPr lang="es-ES" sz="2000" dirty="0" err="1">
                <a:solidFill>
                  <a:srgbClr val="002060"/>
                </a:solidFill>
              </a:rPr>
              <a:t>we</a:t>
            </a:r>
            <a:r>
              <a:rPr lang="es-ES" sz="2000" dirty="0">
                <a:solidFill>
                  <a:srgbClr val="002060"/>
                </a:solidFill>
              </a:rPr>
              <a:t> </a:t>
            </a:r>
            <a:r>
              <a:rPr lang="es-ES" sz="2000" dirty="0" err="1">
                <a:solidFill>
                  <a:srgbClr val="002060"/>
                </a:solidFill>
              </a:rPr>
              <a:t>create</a:t>
            </a:r>
            <a:r>
              <a:rPr lang="es-ES" sz="2000" dirty="0">
                <a:solidFill>
                  <a:srgbClr val="002060"/>
                </a:solidFill>
              </a:rPr>
              <a:t> a </a:t>
            </a:r>
            <a:r>
              <a:rPr lang="es-ES" sz="2000" dirty="0" err="1">
                <a:solidFill>
                  <a:srgbClr val="002060"/>
                </a:solidFill>
              </a:rPr>
              <a:t>consistent</a:t>
            </a:r>
            <a:r>
              <a:rPr lang="es-ES" sz="2000" dirty="0">
                <a:solidFill>
                  <a:srgbClr val="002060"/>
                </a:solidFill>
              </a:rPr>
              <a:t> </a:t>
            </a:r>
            <a:r>
              <a:rPr lang="es-ES" sz="2000" dirty="0" err="1">
                <a:solidFill>
                  <a:srgbClr val="002060"/>
                </a:solidFill>
              </a:rPr>
              <a:t>supply</a:t>
            </a:r>
            <a:r>
              <a:rPr lang="es-ES" sz="2000" dirty="0">
                <a:solidFill>
                  <a:srgbClr val="002060"/>
                </a:solidFill>
              </a:rPr>
              <a:t> </a:t>
            </a:r>
            <a:r>
              <a:rPr lang="es-ES" sz="2000" dirty="0" err="1">
                <a:solidFill>
                  <a:srgbClr val="002060"/>
                </a:solidFill>
              </a:rPr>
              <a:t>program</a:t>
            </a:r>
            <a:r>
              <a:rPr lang="es-ES" sz="2000" dirty="0">
                <a:solidFill>
                  <a:srgbClr val="002060"/>
                </a:solidFill>
              </a:rPr>
              <a:t> </a:t>
            </a:r>
            <a:r>
              <a:rPr lang="es-ES" sz="2000" dirty="0" err="1">
                <a:solidFill>
                  <a:srgbClr val="002060"/>
                </a:solidFill>
              </a:rPr>
              <a:t>of</a:t>
            </a:r>
            <a:r>
              <a:rPr lang="es-ES" sz="2000" dirty="0">
                <a:solidFill>
                  <a:srgbClr val="002060"/>
                </a:solidFill>
              </a:rPr>
              <a:t> </a:t>
            </a:r>
            <a:r>
              <a:rPr lang="es-ES" sz="2000" dirty="0" err="1">
                <a:solidFill>
                  <a:srgbClr val="002060"/>
                </a:solidFill>
              </a:rPr>
              <a:t>Argentine</a:t>
            </a:r>
            <a:r>
              <a:rPr lang="es-ES" sz="2000" dirty="0">
                <a:solidFill>
                  <a:srgbClr val="002060"/>
                </a:solidFill>
              </a:rPr>
              <a:t> Red </a:t>
            </a:r>
            <a:r>
              <a:rPr lang="es-ES" sz="2000" dirty="0" err="1">
                <a:solidFill>
                  <a:srgbClr val="002060"/>
                </a:solidFill>
              </a:rPr>
              <a:t>Shrimp</a:t>
            </a:r>
            <a:r>
              <a:rPr lang="es-ES" sz="2000" dirty="0">
                <a:solidFill>
                  <a:srgbClr val="002060"/>
                </a:solidFill>
              </a:rPr>
              <a:t> </a:t>
            </a:r>
            <a:r>
              <a:rPr lang="es-ES" sz="2000" dirty="0" err="1">
                <a:solidFill>
                  <a:srgbClr val="002060"/>
                </a:solidFill>
              </a:rPr>
              <a:t>to</a:t>
            </a:r>
            <a:r>
              <a:rPr lang="es-ES" sz="2000" dirty="0">
                <a:solidFill>
                  <a:srgbClr val="002060"/>
                </a:solidFill>
              </a:rPr>
              <a:t> </a:t>
            </a:r>
            <a:r>
              <a:rPr lang="es-ES" sz="2000" dirty="0" err="1">
                <a:solidFill>
                  <a:srgbClr val="002060"/>
                </a:solidFill>
              </a:rPr>
              <a:t>the</a:t>
            </a:r>
            <a:r>
              <a:rPr lang="es-ES" sz="2000" dirty="0">
                <a:solidFill>
                  <a:srgbClr val="002060"/>
                </a:solidFill>
              </a:rPr>
              <a:t> US </a:t>
            </a:r>
            <a:r>
              <a:rPr lang="es-ES" sz="2000" dirty="0" err="1">
                <a:solidFill>
                  <a:srgbClr val="002060"/>
                </a:solidFill>
              </a:rPr>
              <a:t>Market</a:t>
            </a:r>
            <a:r>
              <a:rPr lang="es-ES" sz="2000" dirty="0">
                <a:solidFill>
                  <a:srgbClr val="002060"/>
                </a:solidFill>
              </a:rPr>
              <a:t>, in </a:t>
            </a:r>
            <a:r>
              <a:rPr lang="es-ES" sz="2000" dirty="0" err="1">
                <a:solidFill>
                  <a:srgbClr val="002060"/>
                </a:solidFill>
              </a:rPr>
              <a:t>terms</a:t>
            </a:r>
            <a:r>
              <a:rPr lang="es-ES" sz="2000" dirty="0">
                <a:solidFill>
                  <a:srgbClr val="002060"/>
                </a:solidFill>
              </a:rPr>
              <a:t> </a:t>
            </a:r>
            <a:r>
              <a:rPr lang="es-ES" sz="2000" dirty="0" err="1">
                <a:solidFill>
                  <a:srgbClr val="002060"/>
                </a:solidFill>
              </a:rPr>
              <a:t>of</a:t>
            </a:r>
            <a:r>
              <a:rPr lang="es-ES" sz="2000" dirty="0">
                <a:solidFill>
                  <a:srgbClr val="002060"/>
                </a:solidFill>
              </a:rPr>
              <a:t> </a:t>
            </a:r>
            <a:r>
              <a:rPr lang="es-ES" sz="2000" dirty="0" err="1">
                <a:solidFill>
                  <a:srgbClr val="002060"/>
                </a:solidFill>
              </a:rPr>
              <a:t>quality</a:t>
            </a:r>
            <a:r>
              <a:rPr lang="es-ES" sz="2000" dirty="0">
                <a:solidFill>
                  <a:srgbClr val="002060"/>
                </a:solidFill>
              </a:rPr>
              <a:t>, </a:t>
            </a:r>
            <a:r>
              <a:rPr lang="es-ES" sz="2000" dirty="0" err="1">
                <a:solidFill>
                  <a:srgbClr val="002060"/>
                </a:solidFill>
              </a:rPr>
              <a:t>product</a:t>
            </a:r>
            <a:r>
              <a:rPr lang="es-ES" sz="2000" dirty="0">
                <a:solidFill>
                  <a:srgbClr val="002060"/>
                </a:solidFill>
              </a:rPr>
              <a:t> </a:t>
            </a:r>
            <a:r>
              <a:rPr lang="es-ES" sz="2000" dirty="0" err="1">
                <a:solidFill>
                  <a:srgbClr val="002060"/>
                </a:solidFill>
              </a:rPr>
              <a:t>adaptation</a:t>
            </a:r>
            <a:r>
              <a:rPr lang="es-ES" sz="2000" dirty="0">
                <a:solidFill>
                  <a:srgbClr val="002060"/>
                </a:solidFill>
              </a:rPr>
              <a:t> and </a:t>
            </a:r>
            <a:r>
              <a:rPr lang="es-ES" sz="2000" dirty="0" err="1">
                <a:solidFill>
                  <a:srgbClr val="002060"/>
                </a:solidFill>
              </a:rPr>
              <a:t>fulfilment</a:t>
            </a:r>
            <a:r>
              <a:rPr lang="es-ES" sz="2000" dirty="0">
                <a:solidFill>
                  <a:srgbClr val="002060"/>
                </a:solidFill>
              </a:rPr>
              <a:t> </a:t>
            </a:r>
            <a:r>
              <a:rPr lang="es-ES" sz="2000" dirty="0" err="1">
                <a:solidFill>
                  <a:srgbClr val="002060"/>
                </a:solidFill>
              </a:rPr>
              <a:t>of</a:t>
            </a:r>
            <a:r>
              <a:rPr lang="es-ES" sz="2000" dirty="0">
                <a:solidFill>
                  <a:srgbClr val="002060"/>
                </a:solidFill>
              </a:rPr>
              <a:t> </a:t>
            </a:r>
            <a:r>
              <a:rPr lang="es-ES" sz="2000" dirty="0" err="1">
                <a:solidFill>
                  <a:srgbClr val="002060"/>
                </a:solidFill>
              </a:rPr>
              <a:t>commitments</a:t>
            </a:r>
            <a:r>
              <a:rPr lang="es-ES" sz="2000" dirty="0">
                <a:solidFill>
                  <a:srgbClr val="002060"/>
                </a:solidFill>
              </a:rPr>
              <a:t>. </a:t>
            </a:r>
          </a:p>
          <a:p>
            <a:pPr marL="285750" indent="-285750">
              <a:buFontTx/>
              <a:buChar char="-"/>
            </a:pPr>
            <a:endParaRPr lang="es-ES" dirty="0"/>
          </a:p>
        </p:txBody>
      </p:sp>
      <p:sp>
        <p:nvSpPr>
          <p:cNvPr id="4" name="object 3">
            <a:extLst>
              <a:ext uri="{FF2B5EF4-FFF2-40B4-BE49-F238E27FC236}">
                <a16:creationId xmlns:a16="http://schemas.microsoft.com/office/drawing/2014/main" id="{7F040627-CEE0-41B3-873F-4A79CE2D43A3}"/>
              </a:ext>
            </a:extLst>
          </p:cNvPr>
          <p:cNvSpPr/>
          <p:nvPr/>
        </p:nvSpPr>
        <p:spPr>
          <a:xfrm>
            <a:off x="2295317" y="596567"/>
            <a:ext cx="9131808" cy="45720"/>
          </a:xfrm>
          <a:prstGeom prst="rect">
            <a:avLst/>
          </a:prstGeom>
          <a:blipFill>
            <a:blip r:embed="rId2" cstate="print"/>
            <a:stretch>
              <a:fillRect/>
            </a:stretch>
          </a:blipFill>
        </p:spPr>
        <p:txBody>
          <a:bodyPr wrap="square" lIns="0" tIns="0" rIns="0" bIns="0" rtlCol="0"/>
          <a:lstStyle/>
          <a:p>
            <a:endParaRPr/>
          </a:p>
        </p:txBody>
      </p:sp>
      <p:sp>
        <p:nvSpPr>
          <p:cNvPr id="6" name="object 2">
            <a:extLst>
              <a:ext uri="{FF2B5EF4-FFF2-40B4-BE49-F238E27FC236}">
                <a16:creationId xmlns:a16="http://schemas.microsoft.com/office/drawing/2014/main" id="{2F11E6E8-FF67-47F0-9ACD-B23EE2B289CA}"/>
              </a:ext>
            </a:extLst>
          </p:cNvPr>
          <p:cNvSpPr/>
          <p:nvPr/>
        </p:nvSpPr>
        <p:spPr>
          <a:xfrm>
            <a:off x="4047337" y="53487"/>
            <a:ext cx="5417236" cy="431676"/>
          </a:xfrm>
          <a:prstGeom prst="rect">
            <a:avLst/>
          </a:prstGeom>
          <a:blipFill>
            <a:blip r:embed="rId3" cstate="print"/>
            <a:stretch>
              <a:fillRect/>
            </a:stretch>
          </a:blipFill>
        </p:spPr>
        <p:txBody>
          <a:bodyPr wrap="square" lIns="0" tIns="0" rIns="0" bIns="0" rtlCol="0"/>
          <a:lstStyle/>
          <a:p>
            <a:endParaRPr/>
          </a:p>
        </p:txBody>
      </p:sp>
      <p:sp>
        <p:nvSpPr>
          <p:cNvPr id="8" name="object 7">
            <a:extLst>
              <a:ext uri="{FF2B5EF4-FFF2-40B4-BE49-F238E27FC236}">
                <a16:creationId xmlns:a16="http://schemas.microsoft.com/office/drawing/2014/main" id="{49162BAC-AE57-45BD-A724-6AAFA4F46AA1}"/>
              </a:ext>
            </a:extLst>
          </p:cNvPr>
          <p:cNvSpPr/>
          <p:nvPr/>
        </p:nvSpPr>
        <p:spPr>
          <a:xfrm>
            <a:off x="9867513" y="0"/>
            <a:ext cx="1057655" cy="605027"/>
          </a:xfrm>
          <a:prstGeom prst="rect">
            <a:avLst/>
          </a:prstGeom>
          <a:blipFill>
            <a:blip r:embed="rId4" cstate="print"/>
            <a:stretch>
              <a:fillRect/>
            </a:stretch>
          </a:blipFill>
        </p:spPr>
        <p:txBody>
          <a:bodyPr wrap="square" lIns="0" tIns="0" rIns="0" bIns="0" rtlCol="0"/>
          <a:lstStyle/>
          <a:p>
            <a:endParaRPr dirty="0"/>
          </a:p>
        </p:txBody>
      </p:sp>
      <p:sp>
        <p:nvSpPr>
          <p:cNvPr id="10" name="object 4">
            <a:extLst>
              <a:ext uri="{FF2B5EF4-FFF2-40B4-BE49-F238E27FC236}">
                <a16:creationId xmlns:a16="http://schemas.microsoft.com/office/drawing/2014/main" id="{AA5B0A25-C1D0-4DAE-90DC-73D0648EFE58}"/>
              </a:ext>
            </a:extLst>
          </p:cNvPr>
          <p:cNvSpPr/>
          <p:nvPr/>
        </p:nvSpPr>
        <p:spPr>
          <a:xfrm>
            <a:off x="2283126" y="6350393"/>
            <a:ext cx="9143999" cy="45720"/>
          </a:xfrm>
          <a:prstGeom prst="rect">
            <a:avLst/>
          </a:prstGeom>
          <a:blipFill>
            <a:blip r:embed="rId5" cstate="print"/>
            <a:stretch>
              <a:fillRect/>
            </a:stretch>
          </a:blipFill>
        </p:spPr>
        <p:txBody>
          <a:bodyPr wrap="square" lIns="0" tIns="0" rIns="0" bIns="0" rtlCol="0"/>
          <a:lstStyle/>
          <a:p>
            <a:endParaRPr/>
          </a:p>
        </p:txBody>
      </p:sp>
      <p:sp>
        <p:nvSpPr>
          <p:cNvPr id="12" name="object 6">
            <a:extLst>
              <a:ext uri="{FF2B5EF4-FFF2-40B4-BE49-F238E27FC236}">
                <a16:creationId xmlns:a16="http://schemas.microsoft.com/office/drawing/2014/main" id="{9A8810FE-CD1D-466F-9D55-5F5F847C06FD}"/>
              </a:ext>
            </a:extLst>
          </p:cNvPr>
          <p:cNvSpPr/>
          <p:nvPr/>
        </p:nvSpPr>
        <p:spPr>
          <a:xfrm>
            <a:off x="2310396" y="6552348"/>
            <a:ext cx="1835701" cy="149416"/>
          </a:xfrm>
          <a:prstGeom prst="rect">
            <a:avLst/>
          </a:prstGeom>
          <a:blipFill>
            <a:blip r:embed="rId6" cstate="print"/>
            <a:stretch>
              <a:fillRect/>
            </a:stretch>
          </a:blipFill>
        </p:spPr>
        <p:txBody>
          <a:bodyPr wrap="square" lIns="0" tIns="0" rIns="0" bIns="0" rtlCol="0"/>
          <a:lstStyle/>
          <a:p>
            <a:endParaRPr/>
          </a:p>
        </p:txBody>
      </p:sp>
      <p:sp>
        <p:nvSpPr>
          <p:cNvPr id="14" name="object 5">
            <a:extLst>
              <a:ext uri="{FF2B5EF4-FFF2-40B4-BE49-F238E27FC236}">
                <a16:creationId xmlns:a16="http://schemas.microsoft.com/office/drawing/2014/main" id="{C134DC66-288D-4E3F-8385-0B9A3D246E99}"/>
              </a:ext>
            </a:extLst>
          </p:cNvPr>
          <p:cNvSpPr/>
          <p:nvPr/>
        </p:nvSpPr>
        <p:spPr>
          <a:xfrm>
            <a:off x="9464573" y="6475377"/>
            <a:ext cx="1724059" cy="217925"/>
          </a:xfrm>
          <a:prstGeom prst="rect">
            <a:avLst/>
          </a:prstGeom>
          <a:blipFill>
            <a:blip r:embed="rId7" cstate="print"/>
            <a:stretch>
              <a:fillRect/>
            </a:stretch>
          </a:blipFill>
        </p:spPr>
        <p:txBody>
          <a:bodyPr wrap="square" lIns="0" tIns="0" rIns="0" bIns="0" rtlCol="0"/>
          <a:lstStyle/>
          <a:p>
            <a:endParaRPr/>
          </a:p>
        </p:txBody>
      </p:sp>
      <p:sp>
        <p:nvSpPr>
          <p:cNvPr id="19" name="object 2">
            <a:extLst>
              <a:ext uri="{FF2B5EF4-FFF2-40B4-BE49-F238E27FC236}">
                <a16:creationId xmlns:a16="http://schemas.microsoft.com/office/drawing/2014/main" id="{839A4852-7182-4277-8C86-D6C628997DB6}"/>
              </a:ext>
            </a:extLst>
          </p:cNvPr>
          <p:cNvSpPr/>
          <p:nvPr/>
        </p:nvSpPr>
        <p:spPr>
          <a:xfrm>
            <a:off x="4007080" y="53487"/>
            <a:ext cx="5417236" cy="431676"/>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107395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bject 2"/>
          <p:cNvSpPr txBox="1">
            <a:spLocks noGrp="1"/>
          </p:cNvSpPr>
          <p:nvPr>
            <p:ph type="title"/>
          </p:nvPr>
        </p:nvSpPr>
        <p:spPr>
          <a:xfrm>
            <a:off x="156139" y="2051358"/>
            <a:ext cx="2748088" cy="2457669"/>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marL="90170" algn="ctr"/>
            <a:r>
              <a:rPr lang="en-US" sz="2000" b="1" kern="1200" spc="-5" dirty="0">
                <a:solidFill>
                  <a:srgbClr val="FFFFFF"/>
                </a:solidFill>
                <a:effectLst>
                  <a:outerShdw blurRad="38100" dist="38100" dir="2700000" algn="tl">
                    <a:srgbClr val="000000">
                      <a:alpha val="43137"/>
                    </a:srgbClr>
                  </a:outerShdw>
                </a:effectLst>
                <a:latin typeface="+mj-lt"/>
                <a:ea typeface="+mj-ea"/>
                <a:cs typeface="+mj-cs"/>
              </a:rPr>
              <a:t>THE </a:t>
            </a:r>
            <a:r>
              <a:rPr lang="en-US" sz="2000" b="1" kern="1200" spc="-45" dirty="0">
                <a:solidFill>
                  <a:srgbClr val="FFFFFF"/>
                </a:solidFill>
                <a:effectLst>
                  <a:outerShdw blurRad="38100" dist="38100" dir="2700000" algn="tl">
                    <a:srgbClr val="000000">
                      <a:alpha val="43137"/>
                    </a:srgbClr>
                  </a:outerShdw>
                </a:effectLst>
                <a:latin typeface="+mj-lt"/>
                <a:ea typeface="+mj-ea"/>
                <a:cs typeface="+mj-cs"/>
              </a:rPr>
              <a:t>ONLY </a:t>
            </a:r>
            <a:r>
              <a:rPr lang="en-US" sz="2000" b="1" kern="1200" dirty="0">
                <a:solidFill>
                  <a:srgbClr val="FFFFFF"/>
                </a:solidFill>
                <a:effectLst>
                  <a:outerShdw blurRad="38100" dist="38100" dir="2700000" algn="tl">
                    <a:srgbClr val="000000">
                      <a:alpha val="43137"/>
                    </a:srgbClr>
                  </a:outerShdw>
                </a:effectLst>
                <a:latin typeface="+mj-lt"/>
                <a:ea typeface="+mj-ea"/>
                <a:cs typeface="+mj-cs"/>
              </a:rPr>
              <a:t>ALL </a:t>
            </a:r>
            <a:r>
              <a:rPr lang="en-US" sz="2000" b="1" kern="1200" spc="-25" dirty="0">
                <a:solidFill>
                  <a:srgbClr val="FFFFFF"/>
                </a:solidFill>
                <a:effectLst>
                  <a:outerShdw blurRad="38100" dist="38100" dir="2700000" algn="tl">
                    <a:srgbClr val="000000">
                      <a:alpha val="43137"/>
                    </a:srgbClr>
                  </a:outerShdw>
                </a:effectLst>
                <a:latin typeface="+mj-lt"/>
                <a:ea typeface="+mj-ea"/>
                <a:cs typeface="+mj-cs"/>
              </a:rPr>
              <a:t>NATURAL </a:t>
            </a:r>
            <a:r>
              <a:rPr lang="en-US" sz="2000" b="1" kern="1200" spc="-20" dirty="0">
                <a:solidFill>
                  <a:srgbClr val="FFFFFF"/>
                </a:solidFill>
                <a:effectLst>
                  <a:outerShdw blurRad="38100" dist="38100" dir="2700000" algn="tl">
                    <a:srgbClr val="000000">
                      <a:alpha val="43137"/>
                    </a:srgbClr>
                  </a:outerShdw>
                </a:effectLst>
                <a:latin typeface="+mj-lt"/>
                <a:ea typeface="+mj-ea"/>
                <a:cs typeface="+mj-cs"/>
              </a:rPr>
              <a:t>OPERATION </a:t>
            </a:r>
            <a:r>
              <a:rPr lang="en-US" sz="2000" b="1" kern="1200" dirty="0">
                <a:solidFill>
                  <a:srgbClr val="FFFFFF"/>
                </a:solidFill>
                <a:effectLst>
                  <a:outerShdw blurRad="38100" dist="38100" dir="2700000" algn="tl">
                    <a:srgbClr val="000000">
                      <a:alpha val="43137"/>
                    </a:srgbClr>
                  </a:outerShdw>
                </a:effectLst>
                <a:latin typeface="+mj-lt"/>
                <a:ea typeface="+mj-ea"/>
                <a:cs typeface="+mj-cs"/>
              </a:rPr>
              <a:t>IN ARGENTINA</a:t>
            </a:r>
          </a:p>
        </p:txBody>
      </p:sp>
      <p:sp>
        <p:nvSpPr>
          <p:cNvPr id="3" name="object 3">
            <a:extLst>
              <a:ext uri="{FF2B5EF4-FFF2-40B4-BE49-F238E27FC236}">
                <a16:creationId xmlns:a16="http://schemas.microsoft.com/office/drawing/2014/main" id="{52A529FF-8BE6-4647-A9A6-BC9A976D101E}"/>
              </a:ext>
            </a:extLst>
          </p:cNvPr>
          <p:cNvSpPr/>
          <p:nvPr/>
        </p:nvSpPr>
        <p:spPr>
          <a:xfrm>
            <a:off x="2283126" y="454154"/>
            <a:ext cx="9131808" cy="45720"/>
          </a:xfrm>
          <a:prstGeom prst="rect">
            <a:avLst/>
          </a:prstGeom>
          <a:blipFill>
            <a:blip r:embed="rId2" cstate="print"/>
            <a:stretch>
              <a:fillRect/>
            </a:stretch>
          </a:blipFill>
        </p:spPr>
        <p:txBody>
          <a:bodyPr wrap="square" lIns="0" tIns="0" rIns="0" bIns="0" rtlCol="0"/>
          <a:lstStyle/>
          <a:p>
            <a:endParaRPr/>
          </a:p>
        </p:txBody>
      </p:sp>
      <p:sp>
        <p:nvSpPr>
          <p:cNvPr id="4" name="object 4">
            <a:extLst>
              <a:ext uri="{FF2B5EF4-FFF2-40B4-BE49-F238E27FC236}">
                <a16:creationId xmlns:a16="http://schemas.microsoft.com/office/drawing/2014/main" id="{9A570AC8-B5A3-42E0-AD43-58D3C86FB374}"/>
              </a:ext>
            </a:extLst>
          </p:cNvPr>
          <p:cNvSpPr/>
          <p:nvPr/>
        </p:nvSpPr>
        <p:spPr>
          <a:xfrm>
            <a:off x="2421149" y="6399886"/>
            <a:ext cx="9143999" cy="45720"/>
          </a:xfrm>
          <a:prstGeom prst="rect">
            <a:avLst/>
          </a:prstGeom>
          <a:blipFill>
            <a:blip r:embed="rId3" cstate="print"/>
            <a:stretch>
              <a:fillRect/>
            </a:stretch>
          </a:blipFill>
        </p:spPr>
        <p:txBody>
          <a:bodyPr wrap="square" lIns="0" tIns="0" rIns="0" bIns="0" rtlCol="0"/>
          <a:lstStyle/>
          <a:p>
            <a:endParaRPr/>
          </a:p>
        </p:txBody>
      </p:sp>
      <p:sp>
        <p:nvSpPr>
          <p:cNvPr id="5" name="object 2">
            <a:extLst>
              <a:ext uri="{FF2B5EF4-FFF2-40B4-BE49-F238E27FC236}">
                <a16:creationId xmlns:a16="http://schemas.microsoft.com/office/drawing/2014/main" id="{FA144404-98BD-4D38-992D-F96FF86EA76E}"/>
              </a:ext>
            </a:extLst>
          </p:cNvPr>
          <p:cNvSpPr/>
          <p:nvPr/>
        </p:nvSpPr>
        <p:spPr>
          <a:xfrm>
            <a:off x="4152182" y="41760"/>
            <a:ext cx="5134112" cy="358907"/>
          </a:xfrm>
          <a:prstGeom prst="rect">
            <a:avLst/>
          </a:prstGeom>
          <a:blipFill>
            <a:blip r:embed="rId4" cstate="print"/>
            <a:stretch>
              <a:fillRect/>
            </a:stretch>
          </a:blipFill>
        </p:spPr>
        <p:txBody>
          <a:bodyPr wrap="square" lIns="0" tIns="0" rIns="0" bIns="0" rtlCol="0"/>
          <a:lstStyle/>
          <a:p>
            <a:endParaRPr/>
          </a:p>
        </p:txBody>
      </p:sp>
      <p:sp>
        <p:nvSpPr>
          <p:cNvPr id="7" name="object 2">
            <a:extLst>
              <a:ext uri="{FF2B5EF4-FFF2-40B4-BE49-F238E27FC236}">
                <a16:creationId xmlns:a16="http://schemas.microsoft.com/office/drawing/2014/main" id="{5EE28F00-4D0A-40F3-A46A-C3ED73B43135}"/>
              </a:ext>
            </a:extLst>
          </p:cNvPr>
          <p:cNvSpPr/>
          <p:nvPr/>
        </p:nvSpPr>
        <p:spPr>
          <a:xfrm>
            <a:off x="4152182" y="16615"/>
            <a:ext cx="5275674" cy="395779"/>
          </a:xfrm>
          <a:prstGeom prst="rect">
            <a:avLst/>
          </a:prstGeom>
          <a:blipFill>
            <a:blip r:embed="rId4" cstate="print"/>
            <a:stretch>
              <a:fillRect/>
            </a:stretch>
          </a:blipFill>
        </p:spPr>
        <p:txBody>
          <a:bodyPr wrap="square" lIns="0" tIns="0" rIns="0" bIns="0" rtlCol="0"/>
          <a:lstStyle/>
          <a:p>
            <a:endParaRPr/>
          </a:p>
        </p:txBody>
      </p:sp>
      <p:sp>
        <p:nvSpPr>
          <p:cNvPr id="9" name="object 7">
            <a:extLst>
              <a:ext uri="{FF2B5EF4-FFF2-40B4-BE49-F238E27FC236}">
                <a16:creationId xmlns:a16="http://schemas.microsoft.com/office/drawing/2014/main" id="{A56F5D5B-CB42-4BE5-AC69-558F4D383A93}"/>
              </a:ext>
            </a:extLst>
          </p:cNvPr>
          <p:cNvSpPr/>
          <p:nvPr/>
        </p:nvSpPr>
        <p:spPr>
          <a:xfrm>
            <a:off x="9982899" y="1"/>
            <a:ext cx="942269" cy="454154"/>
          </a:xfrm>
          <a:prstGeom prst="rect">
            <a:avLst/>
          </a:prstGeom>
          <a:blipFill>
            <a:blip r:embed="rId5" cstate="print"/>
            <a:stretch>
              <a:fillRect/>
            </a:stretch>
          </a:blipFill>
        </p:spPr>
        <p:txBody>
          <a:bodyPr wrap="square" lIns="0" tIns="0" rIns="0" bIns="0" rtlCol="0"/>
          <a:lstStyle/>
          <a:p>
            <a:endParaRPr dirty="0"/>
          </a:p>
        </p:txBody>
      </p:sp>
      <p:sp>
        <p:nvSpPr>
          <p:cNvPr id="11" name="object 6">
            <a:extLst>
              <a:ext uri="{FF2B5EF4-FFF2-40B4-BE49-F238E27FC236}">
                <a16:creationId xmlns:a16="http://schemas.microsoft.com/office/drawing/2014/main" id="{D439D089-4DA1-469C-9BE4-BF82925DA696}"/>
              </a:ext>
            </a:extLst>
          </p:cNvPr>
          <p:cNvSpPr/>
          <p:nvPr/>
        </p:nvSpPr>
        <p:spPr>
          <a:xfrm>
            <a:off x="2310396" y="6552348"/>
            <a:ext cx="1835701" cy="149416"/>
          </a:xfrm>
          <a:prstGeom prst="rect">
            <a:avLst/>
          </a:prstGeom>
          <a:blipFill>
            <a:blip r:embed="rId6" cstate="print"/>
            <a:stretch>
              <a:fillRect/>
            </a:stretch>
          </a:blipFill>
        </p:spPr>
        <p:txBody>
          <a:bodyPr wrap="square" lIns="0" tIns="0" rIns="0" bIns="0" rtlCol="0"/>
          <a:lstStyle/>
          <a:p>
            <a:endParaRPr/>
          </a:p>
        </p:txBody>
      </p:sp>
      <p:sp>
        <p:nvSpPr>
          <p:cNvPr id="13" name="object 5">
            <a:extLst>
              <a:ext uri="{FF2B5EF4-FFF2-40B4-BE49-F238E27FC236}">
                <a16:creationId xmlns:a16="http://schemas.microsoft.com/office/drawing/2014/main" id="{3E4988D9-B4E1-41E5-BA77-BCE7D331A65F}"/>
              </a:ext>
            </a:extLst>
          </p:cNvPr>
          <p:cNvSpPr/>
          <p:nvPr/>
        </p:nvSpPr>
        <p:spPr>
          <a:xfrm>
            <a:off x="9286294" y="6533249"/>
            <a:ext cx="1724059" cy="217925"/>
          </a:xfrm>
          <a:prstGeom prst="rect">
            <a:avLst/>
          </a:prstGeom>
          <a:blipFill>
            <a:blip r:embed="rId7" cstate="print"/>
            <a:stretch>
              <a:fillRect/>
            </a:stretch>
          </a:blipFill>
        </p:spPr>
        <p:txBody>
          <a:bodyPr wrap="square" lIns="0" tIns="0" rIns="0" bIns="0" rtlCol="0"/>
          <a:lstStyle/>
          <a:p>
            <a:endParaRPr/>
          </a:p>
        </p:txBody>
      </p:sp>
      <p:pic>
        <p:nvPicPr>
          <p:cNvPr id="22" name="Imagen 21">
            <a:extLst>
              <a:ext uri="{FF2B5EF4-FFF2-40B4-BE49-F238E27FC236}">
                <a16:creationId xmlns:a16="http://schemas.microsoft.com/office/drawing/2014/main" id="{A2629537-1050-4939-B950-1E93B1E3FA99}"/>
              </a:ext>
            </a:extLst>
          </p:cNvPr>
          <p:cNvPicPr>
            <a:picLocks noChangeAspect="1"/>
          </p:cNvPicPr>
          <p:nvPr/>
        </p:nvPicPr>
        <p:blipFill>
          <a:blip r:embed="rId8"/>
          <a:stretch>
            <a:fillRect/>
          </a:stretch>
        </p:blipFill>
        <p:spPr>
          <a:xfrm>
            <a:off x="3288485" y="560897"/>
            <a:ext cx="7636684" cy="563858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4 Grupo"/>
          <p:cNvGrpSpPr/>
          <p:nvPr/>
        </p:nvGrpSpPr>
        <p:grpSpPr>
          <a:xfrm>
            <a:off x="1487488" y="40367"/>
            <a:ext cx="9180512" cy="6789029"/>
            <a:chOff x="-36512" y="40366"/>
            <a:chExt cx="9180512" cy="6789029"/>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35696" y="40366"/>
              <a:ext cx="5472608" cy="50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20235"/>
            <a:stretch/>
          </p:blipFill>
          <p:spPr bwMode="auto">
            <a:xfrm>
              <a:off x="0" y="646977"/>
              <a:ext cx="9144000" cy="45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20235"/>
            <a:stretch/>
          </p:blipFill>
          <p:spPr bwMode="auto">
            <a:xfrm>
              <a:off x="-36512" y="6551633"/>
              <a:ext cx="9180512" cy="4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52320" y="6650681"/>
              <a:ext cx="1597770" cy="162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04" y="6634661"/>
              <a:ext cx="1874416" cy="194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aphicFrame>
        <p:nvGraphicFramePr>
          <p:cNvPr id="9" name="Gráfico 8">
            <a:extLst>
              <a:ext uri="{FF2B5EF4-FFF2-40B4-BE49-F238E27FC236}">
                <a16:creationId xmlns:a16="http://schemas.microsoft.com/office/drawing/2014/main" id="{17E17000-168A-4A38-A53D-75D519CA0E22}"/>
              </a:ext>
            </a:extLst>
          </p:cNvPr>
          <p:cNvGraphicFramePr>
            <a:graphicFrameLocks/>
          </p:cNvGraphicFramePr>
          <p:nvPr>
            <p:extLst>
              <p:ext uri="{D42A27DB-BD31-4B8C-83A1-F6EECF244321}">
                <p14:modId xmlns:p14="http://schemas.microsoft.com/office/powerpoint/2010/main" val="875589801"/>
              </p:ext>
            </p:extLst>
          </p:nvPr>
        </p:nvGraphicFramePr>
        <p:xfrm>
          <a:off x="2484784" y="1993850"/>
          <a:ext cx="7315200" cy="3844151"/>
        </p:xfrm>
        <a:graphic>
          <a:graphicData uri="http://schemas.openxmlformats.org/drawingml/2006/chart">
            <c:chart xmlns:c="http://schemas.openxmlformats.org/drawingml/2006/chart" xmlns:r="http://schemas.openxmlformats.org/officeDocument/2006/relationships" r:id="rId6"/>
          </a:graphicData>
        </a:graphic>
      </p:graphicFrame>
      <p:sp>
        <p:nvSpPr>
          <p:cNvPr id="3" name="CuadroTexto 2">
            <a:extLst>
              <a:ext uri="{FF2B5EF4-FFF2-40B4-BE49-F238E27FC236}">
                <a16:creationId xmlns:a16="http://schemas.microsoft.com/office/drawing/2014/main" id="{ECEF07EC-8590-4DB8-8883-D75DE7C1F098}"/>
              </a:ext>
            </a:extLst>
          </p:cNvPr>
          <p:cNvSpPr txBox="1"/>
          <p:nvPr/>
        </p:nvSpPr>
        <p:spPr>
          <a:xfrm>
            <a:off x="1961517" y="908075"/>
            <a:ext cx="8361734" cy="584775"/>
          </a:xfrm>
          <a:prstGeom prst="rect">
            <a:avLst/>
          </a:prstGeom>
          <a:noFill/>
          <a:ln w="38100">
            <a:solidFill>
              <a:schemeClr val="accent1"/>
            </a:solidFill>
          </a:ln>
        </p:spPr>
        <p:txBody>
          <a:bodyPr wrap="square" rtlCol="0">
            <a:spAutoFit/>
          </a:bodyPr>
          <a:lstStyle/>
          <a:p>
            <a:pPr algn="ctr"/>
            <a:r>
              <a:rPr lang="es-ES" sz="3200" b="1" dirty="0" err="1">
                <a:solidFill>
                  <a:srgbClr val="002060"/>
                </a:solidFill>
              </a:rPr>
              <a:t>Loading</a:t>
            </a:r>
            <a:r>
              <a:rPr lang="es-ES" sz="3200" b="1" dirty="0">
                <a:solidFill>
                  <a:srgbClr val="002060"/>
                </a:solidFill>
              </a:rPr>
              <a:t> plan </a:t>
            </a:r>
            <a:r>
              <a:rPr lang="es-ES" sz="3200" b="1" dirty="0" err="1">
                <a:solidFill>
                  <a:srgbClr val="002060"/>
                </a:solidFill>
              </a:rPr>
              <a:t>since</a:t>
            </a:r>
            <a:r>
              <a:rPr lang="es-ES" sz="3200" b="1" dirty="0">
                <a:solidFill>
                  <a:srgbClr val="002060"/>
                </a:solidFill>
              </a:rPr>
              <a:t> 2018</a:t>
            </a:r>
          </a:p>
        </p:txBody>
      </p:sp>
    </p:spTree>
    <p:extLst>
      <p:ext uri="{BB962C8B-B14F-4D97-AF65-F5344CB8AC3E}">
        <p14:creationId xmlns:p14="http://schemas.microsoft.com/office/powerpoint/2010/main" val="2226895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4 Grupo"/>
          <p:cNvGrpSpPr/>
          <p:nvPr/>
        </p:nvGrpSpPr>
        <p:grpSpPr>
          <a:xfrm>
            <a:off x="1487488" y="40367"/>
            <a:ext cx="9180512" cy="6789029"/>
            <a:chOff x="-36512" y="40366"/>
            <a:chExt cx="9180512" cy="6789029"/>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35696" y="40366"/>
              <a:ext cx="5472608" cy="50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20235"/>
            <a:stretch/>
          </p:blipFill>
          <p:spPr bwMode="auto">
            <a:xfrm>
              <a:off x="0" y="646978"/>
              <a:ext cx="9144000" cy="45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20235"/>
            <a:stretch/>
          </p:blipFill>
          <p:spPr bwMode="auto">
            <a:xfrm>
              <a:off x="-36512" y="6551633"/>
              <a:ext cx="9180512" cy="4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52320" y="6650681"/>
              <a:ext cx="1597770" cy="162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04" y="6634661"/>
              <a:ext cx="1874416" cy="194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8" name="7 CuadroTexto"/>
          <p:cNvSpPr txBox="1"/>
          <p:nvPr/>
        </p:nvSpPr>
        <p:spPr>
          <a:xfrm>
            <a:off x="771757" y="1072536"/>
            <a:ext cx="7071950" cy="707886"/>
          </a:xfrm>
          <a:prstGeom prst="rect">
            <a:avLst/>
          </a:prstGeom>
          <a:noFill/>
        </p:spPr>
        <p:txBody>
          <a:bodyPr wrap="square" rtlCol="0">
            <a:spAutoFit/>
          </a:bodyPr>
          <a:lstStyle/>
          <a:p>
            <a:r>
              <a:rPr lang="es-ES" sz="4000" dirty="0" err="1">
                <a:solidFill>
                  <a:srgbClr val="FF0000"/>
                </a:solidFill>
                <a:latin typeface="Gotham Light" panose="02000603030000020004" pitchFamily="2" charset="0"/>
              </a:rPr>
              <a:t>Technical</a:t>
            </a:r>
            <a:r>
              <a:rPr lang="es-ES" sz="4000" dirty="0">
                <a:solidFill>
                  <a:srgbClr val="FF0000"/>
                </a:solidFill>
                <a:latin typeface="Gotham Light" panose="02000603030000020004" pitchFamily="2" charset="0"/>
              </a:rPr>
              <a:t>   </a:t>
            </a:r>
            <a:r>
              <a:rPr lang="es-ES" sz="4000" dirty="0" err="1">
                <a:solidFill>
                  <a:srgbClr val="FF0000"/>
                </a:solidFill>
                <a:latin typeface="Gotham Light" panose="02000603030000020004" pitchFamily="2" charset="0"/>
              </a:rPr>
              <a:t>Aspects</a:t>
            </a:r>
            <a:r>
              <a:rPr lang="es-ES" sz="4000" dirty="0">
                <a:solidFill>
                  <a:srgbClr val="FF0000"/>
                </a:solidFill>
                <a:latin typeface="Gotham Light" panose="02000603030000020004" pitchFamily="2" charset="0"/>
              </a:rPr>
              <a:t> </a:t>
            </a:r>
          </a:p>
        </p:txBody>
      </p:sp>
      <p:sp>
        <p:nvSpPr>
          <p:cNvPr id="17" name="7 CuadroTexto">
            <a:extLst>
              <a:ext uri="{FF2B5EF4-FFF2-40B4-BE49-F238E27FC236}">
                <a16:creationId xmlns:a16="http://schemas.microsoft.com/office/drawing/2014/main" id="{A96E9C4F-5786-4EF4-907A-584F91AB50A4}"/>
              </a:ext>
            </a:extLst>
          </p:cNvPr>
          <p:cNvSpPr txBox="1"/>
          <p:nvPr/>
        </p:nvSpPr>
        <p:spPr>
          <a:xfrm>
            <a:off x="932498" y="2417975"/>
            <a:ext cx="10290492" cy="1815882"/>
          </a:xfrm>
          <a:prstGeom prst="rect">
            <a:avLst/>
          </a:prstGeom>
          <a:noFill/>
        </p:spPr>
        <p:txBody>
          <a:bodyPr wrap="square" rtlCol="0">
            <a:spAutoFit/>
          </a:bodyPr>
          <a:lstStyle/>
          <a:p>
            <a:r>
              <a:rPr lang="es-ES" sz="2800" dirty="0">
                <a:solidFill>
                  <a:srgbClr val="FF0000"/>
                </a:solidFill>
                <a:latin typeface="Gotham Light" panose="02000603030000020004" pitchFamily="2" charset="0"/>
              </a:rPr>
              <a:t>1.</a:t>
            </a:r>
            <a:r>
              <a:rPr lang="es-ES" sz="2800" dirty="0">
                <a:solidFill>
                  <a:srgbClr val="002060"/>
                </a:solidFill>
                <a:latin typeface="Gotham Light" panose="02000603030000020004" pitchFamily="2" charset="0"/>
              </a:rPr>
              <a:t>Quality control </a:t>
            </a:r>
            <a:r>
              <a:rPr lang="es-ES" sz="2800" dirty="0" err="1">
                <a:solidFill>
                  <a:srgbClr val="002060"/>
                </a:solidFill>
                <a:latin typeface="Gotham Light" panose="02000603030000020004" pitchFamily="2" charset="0"/>
              </a:rPr>
              <a:t>on</a:t>
            </a:r>
            <a:r>
              <a:rPr lang="es-ES" sz="2800" dirty="0">
                <a:solidFill>
                  <a:srgbClr val="002060"/>
                </a:solidFill>
                <a:latin typeface="Gotham Light" panose="02000603030000020004" pitchFamily="2" charset="0"/>
              </a:rPr>
              <a:t> </a:t>
            </a:r>
            <a:r>
              <a:rPr lang="es-ES" sz="2800" dirty="0" err="1">
                <a:solidFill>
                  <a:srgbClr val="002060"/>
                </a:solidFill>
                <a:latin typeface="Gotham Light" panose="02000603030000020004" pitchFamily="2" charset="0"/>
              </a:rPr>
              <a:t>board</a:t>
            </a:r>
            <a:r>
              <a:rPr lang="es-ES" sz="2800" dirty="0">
                <a:solidFill>
                  <a:srgbClr val="002060"/>
                </a:solidFill>
                <a:latin typeface="Gotham Light" panose="02000603030000020004" pitchFamily="2" charset="0"/>
              </a:rPr>
              <a:t> </a:t>
            </a:r>
          </a:p>
          <a:p>
            <a:endParaRPr lang="es-ES" sz="2800" dirty="0">
              <a:solidFill>
                <a:srgbClr val="002060"/>
              </a:solidFill>
              <a:latin typeface="Gotham Light" panose="02000603030000020004" pitchFamily="2" charset="0"/>
            </a:endParaRPr>
          </a:p>
          <a:p>
            <a:r>
              <a:rPr lang="es-ES" sz="2800" dirty="0">
                <a:solidFill>
                  <a:srgbClr val="FF0000"/>
                </a:solidFill>
                <a:latin typeface="Gotham Light" panose="02000603030000020004" pitchFamily="2" charset="0"/>
              </a:rPr>
              <a:t>2. </a:t>
            </a:r>
            <a:r>
              <a:rPr lang="es-ES" sz="2800" dirty="0" err="1">
                <a:solidFill>
                  <a:srgbClr val="002060"/>
                </a:solidFill>
                <a:latin typeface="Gotham Light" panose="02000603030000020004" pitchFamily="2" charset="0"/>
              </a:rPr>
              <a:t>Temperature</a:t>
            </a:r>
            <a:r>
              <a:rPr lang="es-ES" sz="2800" dirty="0">
                <a:solidFill>
                  <a:srgbClr val="002060"/>
                </a:solidFill>
                <a:latin typeface="Gotham Light" panose="02000603030000020004" pitchFamily="2" charset="0"/>
              </a:rPr>
              <a:t> </a:t>
            </a:r>
            <a:r>
              <a:rPr lang="es-ES" sz="2800" dirty="0" err="1">
                <a:solidFill>
                  <a:srgbClr val="002060"/>
                </a:solidFill>
                <a:latin typeface="Gotham Light" panose="02000603030000020004" pitchFamily="2" charset="0"/>
              </a:rPr>
              <a:t>limits</a:t>
            </a:r>
            <a:r>
              <a:rPr lang="es-ES" sz="2800" dirty="0">
                <a:solidFill>
                  <a:srgbClr val="002060"/>
                </a:solidFill>
                <a:latin typeface="Gotham Light" panose="02000603030000020004" pitchFamily="2" charset="0"/>
              </a:rPr>
              <a:t> </a:t>
            </a:r>
          </a:p>
          <a:p>
            <a:endParaRPr lang="es-ES" sz="2800" dirty="0">
              <a:solidFill>
                <a:srgbClr val="002060"/>
              </a:solidFill>
              <a:latin typeface="Gotham Light" panose="02000603030000020004" pitchFamily="2" charset="0"/>
            </a:endParaRPr>
          </a:p>
        </p:txBody>
      </p:sp>
      <p:sp>
        <p:nvSpPr>
          <p:cNvPr id="14" name="7 CuadroTexto">
            <a:extLst>
              <a:ext uri="{FF2B5EF4-FFF2-40B4-BE49-F238E27FC236}">
                <a16:creationId xmlns:a16="http://schemas.microsoft.com/office/drawing/2014/main" id="{A9F475B0-1615-45DF-BD09-51ECB6092EB8}"/>
              </a:ext>
            </a:extLst>
          </p:cNvPr>
          <p:cNvSpPr txBox="1"/>
          <p:nvPr/>
        </p:nvSpPr>
        <p:spPr>
          <a:xfrm>
            <a:off x="856997" y="4769801"/>
            <a:ext cx="10704383" cy="1015663"/>
          </a:xfrm>
          <a:prstGeom prst="rect">
            <a:avLst/>
          </a:prstGeom>
          <a:noFill/>
        </p:spPr>
        <p:txBody>
          <a:bodyPr wrap="square" rtlCol="0">
            <a:spAutoFit/>
          </a:bodyPr>
          <a:lstStyle/>
          <a:p>
            <a:pPr algn="just"/>
            <a:r>
              <a:rPr lang="es-ES" sz="2000" dirty="0">
                <a:solidFill>
                  <a:srgbClr val="002060"/>
                </a:solidFill>
                <a:latin typeface="Gotham Light" panose="02000603030000020004" pitchFamily="2" charset="0"/>
              </a:rPr>
              <a:t>After </a:t>
            </a:r>
            <a:r>
              <a:rPr lang="es-ES" sz="2000" dirty="0" err="1">
                <a:solidFill>
                  <a:srgbClr val="002060"/>
                </a:solidFill>
                <a:latin typeface="Gotham Light" panose="02000603030000020004" pitchFamily="2" charset="0"/>
              </a:rPr>
              <a:t>the</a:t>
            </a:r>
            <a:r>
              <a:rPr lang="es-ES" sz="2000" dirty="0">
                <a:solidFill>
                  <a:srgbClr val="002060"/>
                </a:solidFill>
                <a:latin typeface="Gotham Light" panose="02000603030000020004" pitchFamily="2" charset="0"/>
              </a:rPr>
              <a:t> </a:t>
            </a:r>
            <a:r>
              <a:rPr lang="es-ES" sz="2000" dirty="0" err="1">
                <a:solidFill>
                  <a:srgbClr val="002060"/>
                </a:solidFill>
                <a:latin typeface="Gotham Light" panose="02000603030000020004" pitchFamily="2" charset="0"/>
              </a:rPr>
              <a:t>technical</a:t>
            </a:r>
            <a:r>
              <a:rPr lang="es-ES" sz="2000" dirty="0">
                <a:solidFill>
                  <a:srgbClr val="002060"/>
                </a:solidFill>
                <a:latin typeface="Gotham Light" panose="02000603030000020004" pitchFamily="2" charset="0"/>
              </a:rPr>
              <a:t> </a:t>
            </a:r>
            <a:r>
              <a:rPr lang="es-ES" sz="2000" dirty="0" err="1">
                <a:solidFill>
                  <a:srgbClr val="002060"/>
                </a:solidFill>
                <a:latin typeface="Gotham Light" panose="02000603030000020004" pitchFamily="2" charset="0"/>
              </a:rPr>
              <a:t>analysis</a:t>
            </a:r>
            <a:r>
              <a:rPr lang="es-ES" sz="2000" dirty="0">
                <a:solidFill>
                  <a:srgbClr val="002060"/>
                </a:solidFill>
                <a:latin typeface="Gotham Light" panose="02000603030000020004" pitchFamily="2" charset="0"/>
              </a:rPr>
              <a:t> </a:t>
            </a:r>
            <a:r>
              <a:rPr lang="es-ES" sz="2000" dirty="0" err="1">
                <a:solidFill>
                  <a:srgbClr val="002060"/>
                </a:solidFill>
                <a:latin typeface="Gotham Light" panose="02000603030000020004" pitchFamily="2" charset="0"/>
              </a:rPr>
              <a:t>of</a:t>
            </a:r>
            <a:r>
              <a:rPr lang="es-ES" sz="2000" dirty="0">
                <a:solidFill>
                  <a:srgbClr val="002060"/>
                </a:solidFill>
                <a:latin typeface="Gotham Light" panose="02000603030000020004" pitchFamily="2" charset="0"/>
              </a:rPr>
              <a:t> </a:t>
            </a:r>
            <a:r>
              <a:rPr lang="es-ES" sz="2000" dirty="0" err="1">
                <a:solidFill>
                  <a:srgbClr val="002060"/>
                </a:solidFill>
                <a:latin typeface="Gotham Light" panose="02000603030000020004" pitchFamily="2" charset="0"/>
              </a:rPr>
              <a:t>last</a:t>
            </a:r>
            <a:r>
              <a:rPr lang="es-ES" sz="2000" dirty="0">
                <a:solidFill>
                  <a:srgbClr val="002060"/>
                </a:solidFill>
                <a:latin typeface="Gotham Light" panose="02000603030000020004" pitchFamily="2" charset="0"/>
              </a:rPr>
              <a:t> </a:t>
            </a:r>
            <a:r>
              <a:rPr lang="es-ES" sz="2000" dirty="0" err="1">
                <a:solidFill>
                  <a:srgbClr val="002060"/>
                </a:solidFill>
                <a:latin typeface="Gotham Light" panose="02000603030000020004" pitchFamily="2" charset="0"/>
              </a:rPr>
              <a:t>fishing</a:t>
            </a:r>
            <a:r>
              <a:rPr lang="es-ES" sz="2000" dirty="0">
                <a:solidFill>
                  <a:srgbClr val="002060"/>
                </a:solidFill>
                <a:latin typeface="Gotham Light" panose="02000603030000020004" pitchFamily="2" charset="0"/>
              </a:rPr>
              <a:t> </a:t>
            </a:r>
            <a:r>
              <a:rPr lang="es-ES" sz="2000" dirty="0" err="1">
                <a:solidFill>
                  <a:srgbClr val="002060"/>
                </a:solidFill>
                <a:latin typeface="Gotham Light" panose="02000603030000020004" pitchFamily="2" charset="0"/>
              </a:rPr>
              <a:t>campaigns</a:t>
            </a:r>
            <a:r>
              <a:rPr lang="es-ES" sz="2000" dirty="0">
                <a:solidFill>
                  <a:srgbClr val="002060"/>
                </a:solidFill>
                <a:latin typeface="Gotham Light" panose="02000603030000020004" pitchFamily="2" charset="0"/>
              </a:rPr>
              <a:t> in </a:t>
            </a:r>
            <a:r>
              <a:rPr lang="es-ES" sz="2000" dirty="0" err="1">
                <a:solidFill>
                  <a:srgbClr val="002060"/>
                </a:solidFill>
                <a:latin typeface="Gotham Light" panose="02000603030000020004" pitchFamily="2" charset="0"/>
              </a:rPr>
              <a:t>National</a:t>
            </a:r>
            <a:r>
              <a:rPr lang="es-ES" sz="2000" dirty="0">
                <a:solidFill>
                  <a:srgbClr val="002060"/>
                </a:solidFill>
                <a:latin typeface="Gotham Light" panose="02000603030000020004" pitchFamily="2" charset="0"/>
              </a:rPr>
              <a:t> and </a:t>
            </a:r>
            <a:r>
              <a:rPr lang="es-ES" sz="2000" dirty="0" err="1">
                <a:solidFill>
                  <a:srgbClr val="002060"/>
                </a:solidFill>
                <a:latin typeface="Gotham Light" panose="02000603030000020004" pitchFamily="2" charset="0"/>
              </a:rPr>
              <a:t>Province</a:t>
            </a:r>
            <a:r>
              <a:rPr lang="es-ES" sz="2000" dirty="0">
                <a:solidFill>
                  <a:srgbClr val="002060"/>
                </a:solidFill>
                <a:latin typeface="Gotham Light" panose="02000603030000020004" pitchFamily="2" charset="0"/>
              </a:rPr>
              <a:t> Waters, </a:t>
            </a:r>
            <a:r>
              <a:rPr lang="es-ES" sz="2000" dirty="0" err="1">
                <a:solidFill>
                  <a:srgbClr val="002060"/>
                </a:solidFill>
                <a:latin typeface="Gotham Light" panose="02000603030000020004" pitchFamily="2" charset="0"/>
              </a:rPr>
              <a:t>we</a:t>
            </a:r>
            <a:r>
              <a:rPr lang="es-ES" sz="2000" dirty="0">
                <a:solidFill>
                  <a:srgbClr val="002060"/>
                </a:solidFill>
                <a:latin typeface="Gotham Light" panose="02000603030000020004" pitchFamily="2" charset="0"/>
              </a:rPr>
              <a:t> </a:t>
            </a:r>
            <a:r>
              <a:rPr lang="es-ES" sz="2000" dirty="0" err="1">
                <a:solidFill>
                  <a:srgbClr val="002060"/>
                </a:solidFill>
                <a:latin typeface="Gotham Light" panose="02000603030000020004" pitchFamily="2" charset="0"/>
              </a:rPr>
              <a:t>present</a:t>
            </a:r>
            <a:r>
              <a:rPr lang="es-ES" sz="2000" dirty="0">
                <a:solidFill>
                  <a:srgbClr val="002060"/>
                </a:solidFill>
                <a:latin typeface="Gotham Light" panose="02000603030000020004" pitchFamily="2" charset="0"/>
              </a:rPr>
              <a:t> </a:t>
            </a:r>
            <a:r>
              <a:rPr lang="es-ES" sz="2000" dirty="0" err="1">
                <a:solidFill>
                  <a:srgbClr val="002060"/>
                </a:solidFill>
                <a:latin typeface="Gotham Light" panose="02000603030000020004" pitchFamily="2" charset="0"/>
              </a:rPr>
              <a:t>our</a:t>
            </a:r>
            <a:r>
              <a:rPr lang="es-ES" sz="2000" dirty="0">
                <a:solidFill>
                  <a:srgbClr val="002060"/>
                </a:solidFill>
                <a:latin typeface="Gotham Light" panose="02000603030000020004" pitchFamily="2" charset="0"/>
              </a:rPr>
              <a:t> </a:t>
            </a:r>
            <a:r>
              <a:rPr lang="es-ES" sz="2000" dirty="0" err="1">
                <a:solidFill>
                  <a:srgbClr val="002060"/>
                </a:solidFill>
                <a:latin typeface="Gotham Light" panose="02000603030000020004" pitchFamily="2" charset="0"/>
              </a:rPr>
              <a:t>proposal</a:t>
            </a:r>
            <a:r>
              <a:rPr lang="es-ES" sz="2000" dirty="0">
                <a:solidFill>
                  <a:srgbClr val="002060"/>
                </a:solidFill>
                <a:latin typeface="Gotham Light" panose="02000603030000020004" pitchFamily="2" charset="0"/>
              </a:rPr>
              <a:t> </a:t>
            </a:r>
            <a:r>
              <a:rPr lang="es-ES" sz="2000" dirty="0" err="1">
                <a:solidFill>
                  <a:srgbClr val="002060"/>
                </a:solidFill>
                <a:latin typeface="Gotham Light" panose="02000603030000020004" pitchFamily="2" charset="0"/>
              </a:rPr>
              <a:t>to</a:t>
            </a:r>
            <a:r>
              <a:rPr lang="es-ES" sz="2000" dirty="0">
                <a:solidFill>
                  <a:srgbClr val="002060"/>
                </a:solidFill>
                <a:latin typeface="Gotham Light" panose="02000603030000020004" pitchFamily="2" charset="0"/>
              </a:rPr>
              <a:t> </a:t>
            </a:r>
            <a:r>
              <a:rPr lang="es-ES" sz="2000" dirty="0" err="1">
                <a:solidFill>
                  <a:srgbClr val="002060"/>
                </a:solidFill>
                <a:latin typeface="Gotham Light" panose="02000603030000020004" pitchFamily="2" charset="0"/>
              </a:rPr>
              <a:t>develop</a:t>
            </a:r>
            <a:r>
              <a:rPr lang="es-ES" sz="2000" dirty="0">
                <a:solidFill>
                  <a:srgbClr val="002060"/>
                </a:solidFill>
                <a:latin typeface="Gotham Light" panose="02000603030000020004" pitchFamily="2" charset="0"/>
              </a:rPr>
              <a:t> </a:t>
            </a:r>
            <a:r>
              <a:rPr lang="es-ES" sz="2000" dirty="0" err="1">
                <a:solidFill>
                  <a:srgbClr val="002060"/>
                </a:solidFill>
                <a:latin typeface="Gotham Light" panose="02000603030000020004" pitchFamily="2" charset="0"/>
              </a:rPr>
              <a:t>Kirkland</a:t>
            </a:r>
            <a:r>
              <a:rPr lang="es-ES" sz="2000" dirty="0">
                <a:solidFill>
                  <a:srgbClr val="002060"/>
                </a:solidFill>
                <a:latin typeface="Gotham Light" panose="02000603030000020004" pitchFamily="2" charset="0"/>
              </a:rPr>
              <a:t> </a:t>
            </a:r>
            <a:r>
              <a:rPr lang="es-ES" sz="2000" dirty="0" err="1">
                <a:solidFill>
                  <a:srgbClr val="002060"/>
                </a:solidFill>
                <a:latin typeface="Gotham Light" panose="02000603030000020004" pitchFamily="2" charset="0"/>
              </a:rPr>
              <a:t>Signature</a:t>
            </a:r>
            <a:r>
              <a:rPr lang="es-ES" sz="2000" dirty="0">
                <a:solidFill>
                  <a:srgbClr val="002060"/>
                </a:solidFill>
                <a:latin typeface="Gotham Light" panose="02000603030000020004" pitchFamily="2" charset="0"/>
              </a:rPr>
              <a:t> (KS) </a:t>
            </a:r>
            <a:r>
              <a:rPr lang="es-ES" sz="2000" dirty="0" err="1">
                <a:solidFill>
                  <a:srgbClr val="002060"/>
                </a:solidFill>
                <a:latin typeface="Gotham Light" panose="02000603030000020004" pitchFamily="2" charset="0"/>
              </a:rPr>
              <a:t>Campaign</a:t>
            </a:r>
            <a:r>
              <a:rPr lang="es-ES" sz="2000" dirty="0">
                <a:solidFill>
                  <a:srgbClr val="002060"/>
                </a:solidFill>
                <a:latin typeface="Gotham Light" panose="02000603030000020004" pitchFamily="2" charset="0"/>
              </a:rPr>
              <a:t> 2020/2021 and </a:t>
            </a:r>
            <a:r>
              <a:rPr lang="es-ES" sz="2000" dirty="0" err="1">
                <a:solidFill>
                  <a:srgbClr val="002060"/>
                </a:solidFill>
                <a:latin typeface="Gotham Light" panose="02000603030000020004" pitchFamily="2" charset="0"/>
              </a:rPr>
              <a:t>comply</a:t>
            </a:r>
            <a:r>
              <a:rPr lang="es-ES" sz="2000" dirty="0">
                <a:solidFill>
                  <a:srgbClr val="002060"/>
                </a:solidFill>
                <a:latin typeface="Gotham Light" panose="02000603030000020004" pitchFamily="2" charset="0"/>
              </a:rPr>
              <a:t> </a:t>
            </a:r>
            <a:r>
              <a:rPr lang="es-ES" sz="2000" dirty="0" err="1">
                <a:solidFill>
                  <a:srgbClr val="002060"/>
                </a:solidFill>
                <a:latin typeface="Gotham Light" panose="02000603030000020004" pitchFamily="2" charset="0"/>
              </a:rPr>
              <a:t>with</a:t>
            </a:r>
            <a:r>
              <a:rPr lang="es-ES" sz="2000" dirty="0">
                <a:solidFill>
                  <a:srgbClr val="002060"/>
                </a:solidFill>
                <a:latin typeface="Gotham Light" panose="02000603030000020004" pitchFamily="2" charset="0"/>
              </a:rPr>
              <a:t> </a:t>
            </a:r>
            <a:r>
              <a:rPr lang="es-ES" sz="2000" dirty="0" err="1">
                <a:solidFill>
                  <a:srgbClr val="002060"/>
                </a:solidFill>
                <a:latin typeface="Gotham Light" panose="02000603030000020004" pitchFamily="2" charset="0"/>
              </a:rPr>
              <a:t>sheduled</a:t>
            </a:r>
            <a:r>
              <a:rPr lang="es-ES" sz="2000" dirty="0">
                <a:solidFill>
                  <a:srgbClr val="002060"/>
                </a:solidFill>
                <a:latin typeface="Gotham Light" panose="02000603030000020004" pitchFamily="2" charset="0"/>
              </a:rPr>
              <a:t> </a:t>
            </a:r>
            <a:r>
              <a:rPr lang="es-ES" sz="2000" dirty="0" err="1">
                <a:solidFill>
                  <a:srgbClr val="002060"/>
                </a:solidFill>
                <a:latin typeface="Gotham Light" panose="02000603030000020004" pitchFamily="2" charset="0"/>
              </a:rPr>
              <a:t>production</a:t>
            </a:r>
            <a:r>
              <a:rPr lang="es-ES" sz="2000" dirty="0">
                <a:solidFill>
                  <a:srgbClr val="002060"/>
                </a:solidFill>
                <a:latin typeface="Gotham Light" panose="02000603030000020004" pitchFamily="2" charset="0"/>
              </a:rPr>
              <a:t> plan   </a:t>
            </a:r>
          </a:p>
        </p:txBody>
      </p:sp>
    </p:spTree>
    <p:extLst>
      <p:ext uri="{BB962C8B-B14F-4D97-AF65-F5344CB8AC3E}">
        <p14:creationId xmlns:p14="http://schemas.microsoft.com/office/powerpoint/2010/main" val="1595292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1000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1000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grpId="0" nodeType="withEffect">
                                  <p:stCondLst>
                                    <p:cond delay="1000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654315" y="741422"/>
            <a:ext cx="9131808" cy="4572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1524001" y="6551676"/>
            <a:ext cx="9143999" cy="4572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8992996" y="6654917"/>
            <a:ext cx="1563878" cy="146343"/>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1648780" y="6663025"/>
            <a:ext cx="1835701" cy="149416"/>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9630008" y="72829"/>
            <a:ext cx="1057655" cy="605027"/>
          </a:xfrm>
          <a:prstGeom prst="rect">
            <a:avLst/>
          </a:prstGeom>
          <a:blipFill>
            <a:blip r:embed="rId6" cstate="print"/>
            <a:stretch>
              <a:fillRect/>
            </a:stretch>
          </a:blipFill>
        </p:spPr>
        <p:txBody>
          <a:bodyPr wrap="square" lIns="0" tIns="0" rIns="0" bIns="0" rtlCol="0"/>
          <a:lstStyle/>
          <a:p>
            <a:endParaRPr/>
          </a:p>
        </p:txBody>
      </p:sp>
      <p:pic>
        <p:nvPicPr>
          <p:cNvPr id="10" name="Imagen 14">
            <a:extLst>
              <a:ext uri="{FF2B5EF4-FFF2-40B4-BE49-F238E27FC236}">
                <a16:creationId xmlns:a16="http://schemas.microsoft.com/office/drawing/2014/main" id="{FD6FC5FF-6FB4-493D-9708-72F506D20B8D}"/>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7314583" y="1892470"/>
            <a:ext cx="4630850" cy="4302710"/>
          </a:xfrm>
          <a:prstGeom prst="rect">
            <a:avLst/>
          </a:prstGeom>
        </p:spPr>
      </p:pic>
      <p:sp>
        <p:nvSpPr>
          <p:cNvPr id="9" name="8 CuadroTexto"/>
          <p:cNvSpPr txBox="1"/>
          <p:nvPr/>
        </p:nvSpPr>
        <p:spPr>
          <a:xfrm>
            <a:off x="485355" y="2479962"/>
            <a:ext cx="7105348" cy="1323439"/>
          </a:xfrm>
          <a:prstGeom prst="rect">
            <a:avLst/>
          </a:prstGeom>
          <a:noFill/>
        </p:spPr>
        <p:txBody>
          <a:bodyPr wrap="square" rtlCol="0">
            <a:spAutoFit/>
          </a:bodyPr>
          <a:lstStyle/>
          <a:p>
            <a:pPr algn="just"/>
            <a:r>
              <a:rPr lang="es-ES" sz="1600" dirty="0" err="1">
                <a:solidFill>
                  <a:srgbClr val="002060"/>
                </a:solidFill>
              </a:rPr>
              <a:t>This</a:t>
            </a:r>
            <a:r>
              <a:rPr lang="es-ES" sz="1600" dirty="0">
                <a:solidFill>
                  <a:srgbClr val="002060"/>
                </a:solidFill>
              </a:rPr>
              <a:t> </a:t>
            </a:r>
            <a:r>
              <a:rPr lang="es-ES" sz="1600" dirty="0" err="1">
                <a:solidFill>
                  <a:srgbClr val="002060"/>
                </a:solidFill>
              </a:rPr>
              <a:t>is</a:t>
            </a:r>
            <a:r>
              <a:rPr lang="es-ES" sz="1600" dirty="0">
                <a:solidFill>
                  <a:srgbClr val="002060"/>
                </a:solidFill>
              </a:rPr>
              <a:t> </a:t>
            </a:r>
            <a:r>
              <a:rPr lang="es-ES" sz="1600" dirty="0" err="1">
                <a:solidFill>
                  <a:srgbClr val="002060"/>
                </a:solidFill>
              </a:rPr>
              <a:t>not</a:t>
            </a:r>
            <a:r>
              <a:rPr lang="es-ES" sz="1600" dirty="0">
                <a:solidFill>
                  <a:srgbClr val="002060"/>
                </a:solidFill>
              </a:rPr>
              <a:t> </a:t>
            </a:r>
            <a:r>
              <a:rPr lang="es-ES" sz="1600" dirty="0" err="1">
                <a:solidFill>
                  <a:srgbClr val="002060"/>
                </a:solidFill>
              </a:rPr>
              <a:t>mandatory</a:t>
            </a:r>
            <a:r>
              <a:rPr lang="es-ES" sz="1600" dirty="0">
                <a:solidFill>
                  <a:srgbClr val="002060"/>
                </a:solidFill>
              </a:rPr>
              <a:t> </a:t>
            </a:r>
            <a:r>
              <a:rPr lang="es-ES" sz="1600" dirty="0" err="1">
                <a:solidFill>
                  <a:srgbClr val="002060"/>
                </a:solidFill>
              </a:rPr>
              <a:t>nor</a:t>
            </a:r>
            <a:r>
              <a:rPr lang="es-ES" sz="1600" dirty="0">
                <a:solidFill>
                  <a:srgbClr val="002060"/>
                </a:solidFill>
              </a:rPr>
              <a:t> a </a:t>
            </a:r>
            <a:r>
              <a:rPr lang="es-ES" sz="1600" dirty="0" err="1">
                <a:solidFill>
                  <a:srgbClr val="002060"/>
                </a:solidFill>
              </a:rPr>
              <a:t>requirement</a:t>
            </a:r>
            <a:r>
              <a:rPr lang="es-ES" sz="1600" dirty="0">
                <a:solidFill>
                  <a:srgbClr val="002060"/>
                </a:solidFill>
              </a:rPr>
              <a:t> </a:t>
            </a:r>
            <a:r>
              <a:rPr lang="es-ES" sz="1600" dirty="0" err="1">
                <a:solidFill>
                  <a:srgbClr val="002060"/>
                </a:solidFill>
              </a:rPr>
              <a:t>for</a:t>
            </a:r>
            <a:r>
              <a:rPr lang="es-ES" sz="1600" dirty="0">
                <a:solidFill>
                  <a:srgbClr val="002060"/>
                </a:solidFill>
              </a:rPr>
              <a:t> </a:t>
            </a:r>
            <a:r>
              <a:rPr lang="es-ES" sz="1600" dirty="0" err="1">
                <a:solidFill>
                  <a:srgbClr val="002060"/>
                </a:solidFill>
              </a:rPr>
              <a:t>the</a:t>
            </a:r>
            <a:r>
              <a:rPr lang="es-ES" sz="1600" dirty="0">
                <a:solidFill>
                  <a:srgbClr val="002060"/>
                </a:solidFill>
              </a:rPr>
              <a:t> </a:t>
            </a:r>
            <a:r>
              <a:rPr lang="es-ES" sz="1600" dirty="0" err="1">
                <a:solidFill>
                  <a:srgbClr val="002060"/>
                </a:solidFill>
              </a:rPr>
              <a:t>Argentine</a:t>
            </a:r>
            <a:r>
              <a:rPr lang="es-ES" sz="1600" dirty="0">
                <a:solidFill>
                  <a:srgbClr val="002060"/>
                </a:solidFill>
              </a:rPr>
              <a:t> </a:t>
            </a:r>
            <a:r>
              <a:rPr lang="es-ES" sz="1600" dirty="0" err="1">
                <a:solidFill>
                  <a:srgbClr val="002060"/>
                </a:solidFill>
              </a:rPr>
              <a:t>Sanitary</a:t>
            </a:r>
            <a:r>
              <a:rPr lang="es-ES" sz="1600" dirty="0">
                <a:solidFill>
                  <a:srgbClr val="002060"/>
                </a:solidFill>
              </a:rPr>
              <a:t> </a:t>
            </a:r>
            <a:r>
              <a:rPr lang="es-ES" sz="1600" dirty="0" err="1">
                <a:solidFill>
                  <a:srgbClr val="002060"/>
                </a:solidFill>
              </a:rPr>
              <a:t>Authorities</a:t>
            </a:r>
            <a:r>
              <a:rPr lang="es-ES" sz="1600" dirty="0">
                <a:solidFill>
                  <a:srgbClr val="002060"/>
                </a:solidFill>
              </a:rPr>
              <a:t>. </a:t>
            </a:r>
            <a:r>
              <a:rPr lang="en-US" sz="1600" dirty="0">
                <a:solidFill>
                  <a:srgbClr val="002060"/>
                </a:solidFill>
              </a:rPr>
              <a:t>The fresh fleet does not process the raw material on the vessel. </a:t>
            </a:r>
            <a:endParaRPr lang="es-ES" sz="1600" dirty="0">
              <a:solidFill>
                <a:srgbClr val="002060"/>
              </a:solidFill>
            </a:endParaRPr>
          </a:p>
          <a:p>
            <a:pPr algn="just"/>
            <a:endParaRPr lang="es-ES" sz="1600" dirty="0">
              <a:solidFill>
                <a:srgbClr val="002060"/>
              </a:solidFill>
            </a:endParaRPr>
          </a:p>
          <a:p>
            <a:pPr algn="just"/>
            <a:r>
              <a:rPr lang="es-ES" sz="1600" dirty="0" err="1">
                <a:solidFill>
                  <a:srgbClr val="002060"/>
                </a:solidFill>
              </a:rPr>
              <a:t>The</a:t>
            </a:r>
            <a:r>
              <a:rPr lang="es-ES" sz="1600" dirty="0">
                <a:solidFill>
                  <a:srgbClr val="002060"/>
                </a:solidFill>
              </a:rPr>
              <a:t> </a:t>
            </a:r>
            <a:r>
              <a:rPr lang="es-ES" sz="1600" dirty="0" err="1">
                <a:solidFill>
                  <a:srgbClr val="002060"/>
                </a:solidFill>
              </a:rPr>
              <a:t>Argentine</a:t>
            </a:r>
            <a:r>
              <a:rPr lang="es-ES" sz="1600" dirty="0">
                <a:solidFill>
                  <a:srgbClr val="002060"/>
                </a:solidFill>
              </a:rPr>
              <a:t> </a:t>
            </a:r>
            <a:r>
              <a:rPr lang="es-ES" sz="1600" dirty="0" err="1">
                <a:solidFill>
                  <a:srgbClr val="002060"/>
                </a:solidFill>
              </a:rPr>
              <a:t>vessels</a:t>
            </a:r>
            <a:r>
              <a:rPr lang="es-ES" sz="1600" dirty="0">
                <a:solidFill>
                  <a:srgbClr val="002060"/>
                </a:solidFill>
              </a:rPr>
              <a:t> are </a:t>
            </a:r>
            <a:r>
              <a:rPr lang="es-ES" sz="1600" dirty="0" err="1">
                <a:solidFill>
                  <a:srgbClr val="002060"/>
                </a:solidFill>
              </a:rPr>
              <a:t>under</a:t>
            </a:r>
            <a:r>
              <a:rPr lang="es-ES" sz="1600" dirty="0">
                <a:solidFill>
                  <a:srgbClr val="002060"/>
                </a:solidFill>
              </a:rPr>
              <a:t> </a:t>
            </a:r>
            <a:r>
              <a:rPr lang="es-ES" sz="1600" dirty="0" err="1">
                <a:solidFill>
                  <a:srgbClr val="002060"/>
                </a:solidFill>
              </a:rPr>
              <a:t>sanitary</a:t>
            </a:r>
            <a:r>
              <a:rPr lang="es-ES" sz="1600" dirty="0">
                <a:solidFill>
                  <a:srgbClr val="002060"/>
                </a:solidFill>
              </a:rPr>
              <a:t> </a:t>
            </a:r>
            <a:r>
              <a:rPr lang="es-ES" sz="1600" dirty="0" err="1">
                <a:solidFill>
                  <a:srgbClr val="002060"/>
                </a:solidFill>
              </a:rPr>
              <a:t>registries</a:t>
            </a:r>
            <a:r>
              <a:rPr lang="es-ES" sz="1600" dirty="0">
                <a:solidFill>
                  <a:srgbClr val="002060"/>
                </a:solidFill>
              </a:rPr>
              <a:t> of SENASA: GMP (Good </a:t>
            </a:r>
            <a:r>
              <a:rPr lang="es-ES" sz="1600" dirty="0" err="1">
                <a:solidFill>
                  <a:srgbClr val="002060"/>
                </a:solidFill>
              </a:rPr>
              <a:t>Manufacturing</a:t>
            </a:r>
            <a:r>
              <a:rPr lang="es-ES" sz="1600" dirty="0">
                <a:solidFill>
                  <a:srgbClr val="002060"/>
                </a:solidFill>
              </a:rPr>
              <a:t> </a:t>
            </a:r>
            <a:r>
              <a:rPr lang="es-ES" sz="1600" dirty="0" err="1">
                <a:solidFill>
                  <a:srgbClr val="002060"/>
                </a:solidFill>
              </a:rPr>
              <a:t>Practises</a:t>
            </a:r>
            <a:r>
              <a:rPr lang="es-ES" sz="1600" dirty="0">
                <a:solidFill>
                  <a:srgbClr val="002060"/>
                </a:solidFill>
              </a:rPr>
              <a:t>), </a:t>
            </a:r>
            <a:r>
              <a:rPr lang="es-ES" sz="1600" dirty="0" err="1">
                <a:solidFill>
                  <a:srgbClr val="002060"/>
                </a:solidFill>
              </a:rPr>
              <a:t>National</a:t>
            </a:r>
            <a:r>
              <a:rPr lang="es-ES" sz="1600" dirty="0">
                <a:solidFill>
                  <a:srgbClr val="002060"/>
                </a:solidFill>
              </a:rPr>
              <a:t> &amp; </a:t>
            </a:r>
            <a:r>
              <a:rPr lang="es-ES" sz="1600" dirty="0" err="1">
                <a:solidFill>
                  <a:srgbClr val="002060"/>
                </a:solidFill>
              </a:rPr>
              <a:t>Province</a:t>
            </a:r>
            <a:r>
              <a:rPr lang="es-ES" sz="1600" dirty="0">
                <a:solidFill>
                  <a:srgbClr val="002060"/>
                </a:solidFill>
              </a:rPr>
              <a:t> </a:t>
            </a:r>
            <a:r>
              <a:rPr lang="es-ES" sz="1600" dirty="0" err="1">
                <a:solidFill>
                  <a:srgbClr val="002060"/>
                </a:solidFill>
              </a:rPr>
              <a:t>Campaign</a:t>
            </a:r>
            <a:r>
              <a:rPr lang="es-ES" sz="1600" dirty="0">
                <a:solidFill>
                  <a:srgbClr val="002060"/>
                </a:solidFill>
              </a:rPr>
              <a:t> </a:t>
            </a:r>
            <a:r>
              <a:rPr lang="es-ES" sz="1600" dirty="0" err="1">
                <a:solidFill>
                  <a:srgbClr val="002060"/>
                </a:solidFill>
              </a:rPr>
              <a:t>Secretary</a:t>
            </a:r>
            <a:r>
              <a:rPr lang="es-ES" sz="1600" dirty="0">
                <a:solidFill>
                  <a:srgbClr val="002060"/>
                </a:solidFill>
              </a:rPr>
              <a:t> of </a:t>
            </a:r>
            <a:r>
              <a:rPr lang="es-ES" sz="1600" dirty="0" err="1">
                <a:solidFill>
                  <a:srgbClr val="002060"/>
                </a:solidFill>
              </a:rPr>
              <a:t>Fishery</a:t>
            </a:r>
            <a:r>
              <a:rPr lang="es-ES" sz="1600" b="1" dirty="0">
                <a:solidFill>
                  <a:srgbClr val="002060"/>
                </a:solidFill>
              </a:rPr>
              <a:t>. </a:t>
            </a:r>
          </a:p>
        </p:txBody>
      </p:sp>
      <p:grpSp>
        <p:nvGrpSpPr>
          <p:cNvPr id="13" name="Grupo 8">
            <a:extLst>
              <a:ext uri="{FF2B5EF4-FFF2-40B4-BE49-F238E27FC236}">
                <a16:creationId xmlns:a16="http://schemas.microsoft.com/office/drawing/2014/main" id="{FDCB0B2C-E0D7-4569-AF39-A5E8B90B1748}"/>
              </a:ext>
            </a:extLst>
          </p:cNvPr>
          <p:cNvGrpSpPr/>
          <p:nvPr/>
        </p:nvGrpSpPr>
        <p:grpSpPr>
          <a:xfrm>
            <a:off x="1424489" y="4378038"/>
            <a:ext cx="5411638" cy="1347259"/>
            <a:chOff x="281796" y="2436863"/>
            <a:chExt cx="5411638" cy="1347259"/>
          </a:xfrm>
        </p:grpSpPr>
        <p:pic>
          <p:nvPicPr>
            <p:cNvPr id="14" name="Imagen 11">
              <a:extLst>
                <a:ext uri="{FF2B5EF4-FFF2-40B4-BE49-F238E27FC236}">
                  <a16:creationId xmlns:a16="http://schemas.microsoft.com/office/drawing/2014/main" id="{A5C632AB-B1CE-492D-8316-515D04714EF5}"/>
                </a:ext>
              </a:extLst>
            </p:cNvPr>
            <p:cNvPicPr/>
            <p:nvPr/>
          </p:nvPicPr>
          <p:blipFill rotWithShape="1">
            <a:blip r:embed="rId8">
              <a:extLst>
                <a:ext uri="{28A0092B-C50C-407E-A947-70E740481C1C}">
                  <a14:useLocalDpi xmlns:a14="http://schemas.microsoft.com/office/drawing/2010/main" val="0"/>
                </a:ext>
              </a:extLst>
            </a:blip>
            <a:srcRect b="55862"/>
            <a:stretch/>
          </p:blipFill>
          <p:spPr bwMode="auto">
            <a:xfrm>
              <a:off x="293298" y="2436863"/>
              <a:ext cx="5400040" cy="1125855"/>
            </a:xfrm>
            <a:prstGeom prst="rect">
              <a:avLst/>
            </a:prstGeom>
            <a:ln>
              <a:noFill/>
            </a:ln>
            <a:extLst>
              <a:ext uri="{53640926-AAD7-44D8-BBD7-CCE9431645EC}">
                <a14:shadowObscured xmlns:a14="http://schemas.microsoft.com/office/drawing/2010/main"/>
              </a:ext>
            </a:extLst>
          </p:spPr>
        </p:pic>
        <p:pic>
          <p:nvPicPr>
            <p:cNvPr id="15" name="Imagen 12">
              <a:extLst>
                <a:ext uri="{FF2B5EF4-FFF2-40B4-BE49-F238E27FC236}">
                  <a16:creationId xmlns:a16="http://schemas.microsoft.com/office/drawing/2014/main" id="{7C243010-26E3-4CCC-91FA-EA6ED85A7EB0}"/>
                </a:ext>
              </a:extLst>
            </p:cNvPr>
            <p:cNvPicPr/>
            <p:nvPr/>
          </p:nvPicPr>
          <p:blipFill rotWithShape="1">
            <a:blip r:embed="rId8">
              <a:extLst>
                <a:ext uri="{28A0092B-C50C-407E-A947-70E740481C1C}">
                  <a14:useLocalDpi xmlns:a14="http://schemas.microsoft.com/office/drawing/2010/main" val="0"/>
                </a:ext>
              </a:extLst>
            </a:blip>
            <a:srcRect t="86408"/>
            <a:stretch/>
          </p:blipFill>
          <p:spPr bwMode="auto">
            <a:xfrm>
              <a:off x="281796" y="3480586"/>
              <a:ext cx="5411638" cy="303536"/>
            </a:xfrm>
            <a:prstGeom prst="rect">
              <a:avLst/>
            </a:prstGeom>
            <a:ln>
              <a:noFill/>
            </a:ln>
            <a:extLst>
              <a:ext uri="{53640926-AAD7-44D8-BBD7-CCE9431645EC}">
                <a14:shadowObscured xmlns:a14="http://schemas.microsoft.com/office/drawing/2010/main"/>
              </a:ext>
            </a:extLst>
          </p:spPr>
        </p:pic>
      </p:grpSp>
      <p:sp>
        <p:nvSpPr>
          <p:cNvPr id="18" name="object 2"/>
          <p:cNvSpPr/>
          <p:nvPr/>
        </p:nvSpPr>
        <p:spPr>
          <a:xfrm>
            <a:off x="2737449" y="43289"/>
            <a:ext cx="6182264" cy="604823"/>
          </a:xfrm>
          <a:prstGeom prst="rect">
            <a:avLst/>
          </a:prstGeom>
          <a:blipFill>
            <a:blip r:embed="rId9" cstate="print"/>
            <a:stretch>
              <a:fillRect/>
            </a:stretch>
          </a:blipFill>
        </p:spPr>
        <p:txBody>
          <a:bodyPr wrap="square" lIns="0" tIns="0" rIns="0" bIns="0" rtlCol="0"/>
          <a:lstStyle/>
          <a:p>
            <a:endParaRPr/>
          </a:p>
        </p:txBody>
      </p:sp>
      <p:sp>
        <p:nvSpPr>
          <p:cNvPr id="2" name="CuadroTexto 1">
            <a:extLst>
              <a:ext uri="{FF2B5EF4-FFF2-40B4-BE49-F238E27FC236}">
                <a16:creationId xmlns:a16="http://schemas.microsoft.com/office/drawing/2014/main" id="{54D60BAF-D5B0-4BBB-9AE3-1374C8558F7C}"/>
              </a:ext>
            </a:extLst>
          </p:cNvPr>
          <p:cNvSpPr txBox="1"/>
          <p:nvPr/>
        </p:nvSpPr>
        <p:spPr>
          <a:xfrm>
            <a:off x="1116195" y="902786"/>
            <a:ext cx="8361734" cy="584775"/>
          </a:xfrm>
          <a:prstGeom prst="rect">
            <a:avLst/>
          </a:prstGeom>
          <a:noFill/>
          <a:ln w="38100">
            <a:solidFill>
              <a:schemeClr val="accent1"/>
            </a:solidFill>
          </a:ln>
        </p:spPr>
        <p:txBody>
          <a:bodyPr wrap="square" rtlCol="0">
            <a:spAutoFit/>
          </a:bodyPr>
          <a:lstStyle/>
          <a:p>
            <a:pPr algn="ctr"/>
            <a:r>
              <a:rPr lang="es-ES" sz="3200" b="1" dirty="0">
                <a:solidFill>
                  <a:srgbClr val="FF0000"/>
                </a:solidFill>
                <a:effectLst>
                  <a:outerShdw blurRad="38100" dist="38100" dir="2700000" algn="tl">
                    <a:srgbClr val="000000">
                      <a:alpha val="43137"/>
                    </a:srgbClr>
                  </a:outerShdw>
                </a:effectLst>
              </a:rPr>
              <a:t>1. </a:t>
            </a:r>
            <a:r>
              <a:rPr lang="es-ES" sz="3200" b="1" dirty="0" err="1">
                <a:solidFill>
                  <a:srgbClr val="002060"/>
                </a:solidFill>
                <a:effectLst>
                  <a:outerShdw blurRad="38100" dist="38100" dir="2700000" algn="tl">
                    <a:srgbClr val="000000">
                      <a:alpha val="43137"/>
                    </a:srgbClr>
                  </a:outerShdw>
                </a:effectLst>
              </a:rPr>
              <a:t>Quality</a:t>
            </a:r>
            <a:r>
              <a:rPr lang="es-ES" sz="3200" b="1" dirty="0">
                <a:solidFill>
                  <a:srgbClr val="002060"/>
                </a:solidFill>
                <a:effectLst>
                  <a:outerShdw blurRad="38100" dist="38100" dir="2700000" algn="tl">
                    <a:srgbClr val="000000">
                      <a:alpha val="43137"/>
                    </a:srgbClr>
                  </a:outerShdw>
                </a:effectLst>
              </a:rPr>
              <a:t> control </a:t>
            </a:r>
            <a:r>
              <a:rPr lang="es-ES" sz="3200" b="1" dirty="0" err="1">
                <a:solidFill>
                  <a:srgbClr val="002060"/>
                </a:solidFill>
                <a:effectLst>
                  <a:outerShdw blurRad="38100" dist="38100" dir="2700000" algn="tl">
                    <a:srgbClr val="000000">
                      <a:alpha val="43137"/>
                    </a:srgbClr>
                  </a:outerShdw>
                </a:effectLst>
              </a:rPr>
              <a:t>on</a:t>
            </a:r>
            <a:r>
              <a:rPr lang="es-ES" sz="3200" b="1" dirty="0">
                <a:solidFill>
                  <a:srgbClr val="002060"/>
                </a:solidFill>
                <a:effectLst>
                  <a:outerShdw blurRad="38100" dist="38100" dir="2700000" algn="tl">
                    <a:srgbClr val="000000">
                      <a:alpha val="43137"/>
                    </a:srgbClr>
                  </a:outerShdw>
                </a:effectLst>
              </a:rPr>
              <a:t> </a:t>
            </a:r>
            <a:r>
              <a:rPr lang="es-ES" sz="3200" b="1" dirty="0" err="1">
                <a:solidFill>
                  <a:srgbClr val="002060"/>
                </a:solidFill>
                <a:effectLst>
                  <a:outerShdw blurRad="38100" dist="38100" dir="2700000" algn="tl">
                    <a:srgbClr val="000000">
                      <a:alpha val="43137"/>
                    </a:srgbClr>
                  </a:outerShdw>
                </a:effectLst>
              </a:rPr>
              <a:t>board</a:t>
            </a:r>
            <a:r>
              <a:rPr lang="es-ES" sz="3200" b="1" dirty="0">
                <a:solidFill>
                  <a:srgbClr val="002060"/>
                </a:solidFill>
                <a:effectLst>
                  <a:outerShdw blurRad="38100" dist="38100" dir="2700000" algn="tl">
                    <a:srgbClr val="000000">
                      <a:alpha val="43137"/>
                    </a:srgbClr>
                  </a:outerShdw>
                </a:effectLst>
              </a:rPr>
              <a:t>   </a:t>
            </a:r>
          </a:p>
        </p:txBody>
      </p:sp>
    </p:spTree>
    <p:extLst>
      <p:ext uri="{BB962C8B-B14F-4D97-AF65-F5344CB8AC3E}">
        <p14:creationId xmlns:p14="http://schemas.microsoft.com/office/powerpoint/2010/main" val="2440442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1225</TotalTime>
  <Words>2395</Words>
  <Application>Microsoft Office PowerPoint</Application>
  <PresentationFormat>Panorámica</PresentationFormat>
  <Paragraphs>539</Paragraphs>
  <Slides>31</Slides>
  <Notes>0</Notes>
  <HiddenSlides>0</HiddenSlides>
  <MMClips>2</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31</vt:i4>
      </vt:variant>
    </vt:vector>
  </HeadingPairs>
  <TitlesOfParts>
    <vt:vector size="39" baseType="lpstr">
      <vt:lpstr>Arial</vt:lpstr>
      <vt:lpstr>Calibri</vt:lpstr>
      <vt:lpstr>Calibri Light</vt:lpstr>
      <vt:lpstr>Carlito</vt:lpstr>
      <vt:lpstr>Gotham Bold</vt:lpstr>
      <vt:lpstr>Gotham Light</vt:lpstr>
      <vt:lpstr>Wingdings</vt:lpstr>
      <vt:lpstr>Tema de Office</vt:lpstr>
      <vt:lpstr>Presentación de PowerPoint</vt:lpstr>
      <vt:lpstr>Presentación de PowerPoint</vt:lpstr>
      <vt:lpstr>NOTICE OF CONFIDENCIALITY   This presentation has been produced by Krustagroup S.A.U. solely in the interest and on request of COSTCO.  COSTCO undertakes to keep the contents of this presentation (“Confidential Information”) strictly confidential. Consequently, the following COSTCO’s obligations of secrecy, non-disclosure and non-use shall apply:  1. Not to disclose, publish or disseminate, directly or indirectly, the Confidential Information in any way to anyone and COSTCO agrees to take reasonable precautions to prevent any unauthorized use, disclosure, publication or dissemination of Confidential Information;    2. Not use the Confidential Information for any purpose;   3. Not improperly make use of the Confidential Information for its own benefit, or that of any third party, or use such Confidential Information to the detriment of Krustagroup or any third party. </vt:lpstr>
      <vt:lpstr>THE CHALLENGE STARTED IN 2018 WITH THIS SITUATION </vt:lpstr>
      <vt:lpstr>THE OPPORTUNITIIES  STARTED IN 2018 </vt:lpstr>
      <vt:lpstr>THE ONLY ALL NATURAL OPERATION IN ARGENTINA</vt:lpstr>
      <vt:lpstr>Presentación de PowerPoint</vt:lpstr>
      <vt:lpstr>Presentación de PowerPoint</vt:lpstr>
      <vt:lpstr>Presentación de PowerPoint</vt:lpstr>
      <vt:lpstr>Presentación de PowerPoint</vt:lpstr>
      <vt:lpstr>Presentación de PowerPoint</vt:lpstr>
      <vt:lpstr>Presentación de PowerPoint</vt:lpstr>
      <vt:lpstr>Data and analysis of product captured </vt:lpstr>
      <vt:lpstr>Presentación de PowerPoint</vt:lpstr>
      <vt:lpstr>Presentación de PowerPoint</vt:lpstr>
      <vt:lpstr>Presentación de PowerPoint</vt:lpstr>
      <vt:lpstr>Let's talk about temperatures and organoleptic values HACCP / SENASA / FDA</vt:lpstr>
      <vt:lpstr>Presentación de PowerPoint</vt:lpstr>
      <vt:lpstr>Presentación de PowerPoint</vt:lpstr>
      <vt:lpstr>Presentación de PowerPoint</vt:lpstr>
      <vt:lpstr>During the process, water-ice thermal shocks will be applied, and the organoleptic values ​​will be observed. Senasa / HACCP requirements; the product will be removed in case of alterations.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Maria Gelpi</dc:creator>
  <cp:lastModifiedBy>Maria Gelpi</cp:lastModifiedBy>
  <cp:revision>82</cp:revision>
  <cp:lastPrinted>2020-10-14T15:49:29Z</cp:lastPrinted>
  <dcterms:created xsi:type="dcterms:W3CDTF">2020-10-09T19:37:36Z</dcterms:created>
  <dcterms:modified xsi:type="dcterms:W3CDTF">2021-10-04T17:01:11Z</dcterms:modified>
</cp:coreProperties>
</file>